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21.webp" ContentType="image/webp"/>
  <Override PartName="/ppt/media/image22.webp" ContentType="image/webp"/>
  <Override PartName="/ppt/media/image23.webp" ContentType="image/webp"/>
  <Override PartName="/ppt/media/image24.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60"/>
  </p:handoutMasterIdLst>
  <p:sldIdLst>
    <p:sldId id="256" r:id="rId3"/>
    <p:sldId id="358" r:id="rId5"/>
    <p:sldId id="257" r:id="rId6"/>
    <p:sldId id="409" r:id="rId7"/>
    <p:sldId id="411" r:id="rId8"/>
    <p:sldId id="291" r:id="rId9"/>
    <p:sldId id="287" r:id="rId10"/>
    <p:sldId id="359" r:id="rId11"/>
    <p:sldId id="292" r:id="rId12"/>
    <p:sldId id="284" r:id="rId13"/>
    <p:sldId id="413" r:id="rId14"/>
    <p:sldId id="286" r:id="rId15"/>
    <p:sldId id="274" r:id="rId16"/>
    <p:sldId id="259" r:id="rId17"/>
    <p:sldId id="360" r:id="rId18"/>
    <p:sldId id="362" r:id="rId19"/>
    <p:sldId id="363" r:id="rId20"/>
    <p:sldId id="364" r:id="rId21"/>
    <p:sldId id="415" r:id="rId22"/>
    <p:sldId id="414" r:id="rId23"/>
    <p:sldId id="261" r:id="rId24"/>
    <p:sldId id="263" r:id="rId25"/>
    <p:sldId id="264" r:id="rId26"/>
    <p:sldId id="266" r:id="rId27"/>
    <p:sldId id="367" r:id="rId28"/>
    <p:sldId id="526" r:id="rId29"/>
    <p:sldId id="268" r:id="rId30"/>
    <p:sldId id="368" r:id="rId31"/>
    <p:sldId id="271" r:id="rId32"/>
    <p:sldId id="366" r:id="rId33"/>
    <p:sldId id="369" r:id="rId34"/>
    <p:sldId id="273" r:id="rId35"/>
    <p:sldId id="272" r:id="rId36"/>
    <p:sldId id="307" r:id="rId37"/>
    <p:sldId id="276" r:id="rId38"/>
    <p:sldId id="275" r:id="rId39"/>
    <p:sldId id="279" r:id="rId40"/>
    <p:sldId id="278" r:id="rId41"/>
    <p:sldId id="290" r:id="rId42"/>
    <p:sldId id="305" r:id="rId43"/>
    <p:sldId id="855" r:id="rId44"/>
    <p:sldId id="306" r:id="rId45"/>
    <p:sldId id="371" r:id="rId46"/>
    <p:sldId id="280" r:id="rId47"/>
    <p:sldId id="568" r:id="rId48"/>
    <p:sldId id="282" r:id="rId49"/>
    <p:sldId id="370" r:id="rId50"/>
    <p:sldId id="299" r:id="rId51"/>
    <p:sldId id="301" r:id="rId52"/>
    <p:sldId id="854" r:id="rId53"/>
    <p:sldId id="297" r:id="rId54"/>
    <p:sldId id="379" r:id="rId55"/>
    <p:sldId id="298" r:id="rId56"/>
    <p:sldId id="300" r:id="rId57"/>
    <p:sldId id="565" r:id="rId58"/>
    <p:sldId id="581" r:id="rId59"/>
  </p:sldIdLst>
  <p:sldSz cx="12192000" cy="6858000"/>
  <p:notesSz cx="6858000" cy="9144000"/>
  <p:custDataLst>
    <p:tags r:id="rId6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5A11"/>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59"/>
    <p:restoredTop sz="78367"/>
  </p:normalViewPr>
  <p:slideViewPr>
    <p:cSldViewPr snapToGrid="0" snapToObjects="1">
      <p:cViewPr varScale="1">
        <p:scale>
          <a:sx n="80" d="100"/>
          <a:sy n="80" d="100"/>
        </p:scale>
        <p:origin x="1344" y="90"/>
      </p:cViewPr>
      <p:guideLst/>
    </p:cSldViewPr>
  </p:slideViewPr>
  <p:notesTextViewPr>
    <p:cViewPr>
      <p:scale>
        <a:sx n="105" d="100"/>
        <a:sy n="105" d="100"/>
      </p:scale>
      <p:origin x="0" y="0"/>
    </p:cViewPr>
  </p:notesTextViewPr>
  <p:notesViewPr>
    <p:cSldViewPr snapToGrid="0" snapToObjects="1">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4" Type="http://schemas.openxmlformats.org/officeDocument/2006/relationships/tags" Target="tags/tag7.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26C7CE-492D-394B-822C-667E1136F92E}"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AAEFD7-24FF-0643-8163-9193A57FD3A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53864-070D-C64A-8C63-6C57D1B54013}"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035C6-5567-304A-800F-373F0C17E261}"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9" Type="http://schemas.openxmlformats.org/officeDocument/2006/relationships/hyperlink" Target="https://zh.wikipedia.org/wiki/%E7%A8%8B%E5%BC%8F%E8%AA%9E%E8%A8%80" TargetMode="External"/><Relationship Id="rId8" Type="http://schemas.openxmlformats.org/officeDocument/2006/relationships/hyperlink" Target="https://zh.wikipedia.org/wiki/%E6%BA%90%E4%BB%A3%E7%A0%81" TargetMode="External"/><Relationship Id="rId7" Type="http://schemas.openxmlformats.org/officeDocument/2006/relationships/hyperlink" Target="https://zh.wikipedia.org/wiki/%E7%BC%96%E8%AF%91%E5%99%A8" TargetMode="External"/><Relationship Id="rId6" Type="http://schemas.openxmlformats.org/officeDocument/2006/relationships/hyperlink" Target="https://zh.wikipedia.org/wiki/%E7%B7%A8%E8%AD%AF%E5%99%A8" TargetMode="External"/><Relationship Id="rId5" Type="http://schemas.openxmlformats.org/officeDocument/2006/relationships/hyperlink" Target="https://zh.wikipedia.org/wiki/%E7%A8%8B%E5%BA%8F%E8%AE%BE%E8%AE%A1" TargetMode="External"/><Relationship Id="rId4" Type="http://schemas.openxmlformats.org/officeDocument/2006/relationships/hyperlink" Target="https://zh.wikipedia.org/wiki/%E8%A7%A3%E9%87%8A%E5%9E%8B%E8%AF%AD%E8%A8%80" TargetMode="External"/><Relationship Id="rId3" Type="http://schemas.openxmlformats.org/officeDocument/2006/relationships/hyperlink" Target="https://zh.wikipedia.org/wiki/%E8%AE%A1%E7%AE%97%E6%9C%BA%E7%A8%8B%E5%BA%8F" TargetMode="External"/><Relationship Id="rId2" Type="http://schemas.openxmlformats.org/officeDocument/2006/relationships/notesMaster" Target="../notesMasters/notesMaster1.xml"/><Relationship Id="rId12" Type="http://schemas.openxmlformats.org/officeDocument/2006/relationships/hyperlink" Target="https://zh.wikipedia.org/wiki/%E6%A9%9F%E5%99%A8%E7%A2%BC" TargetMode="External"/><Relationship Id="rId11" Type="http://schemas.openxmlformats.org/officeDocument/2006/relationships/hyperlink" Target="https://zh.wikipedia.org/wiki/%E7%A8%8B%E5%BC%8F%E7%A2%BC" TargetMode="External"/><Relationship Id="rId10" Type="http://schemas.openxmlformats.org/officeDocument/2006/relationships/hyperlink" Target="https://zh.wikipedia.org/wiki/%E7%9B%B4%E8%AD%AF%E8%AA%9E%E8%A8%80" TargetMode="Externa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解释器</a:t>
            </a:r>
            <a:r>
              <a:rPr lang="zh-CN" altLang="en-US" sz="1200" b="0" i="0" kern="1200" dirty="0">
                <a:solidFill>
                  <a:schemeClr val="tx1"/>
                </a:solidFill>
                <a:effectLst/>
                <a:latin typeface="+mn-lt"/>
                <a:ea typeface="+mn-ea"/>
                <a:cs typeface="+mn-cs"/>
              </a:rPr>
              <a:t>（英语：</a:t>
            </a:r>
            <a:r>
              <a:rPr lang="en-US" altLang="zh-CN" sz="1200" b="0" i="0" kern="1200" dirty="0">
                <a:solidFill>
                  <a:schemeClr val="tx1"/>
                </a:solidFill>
                <a:effectLst/>
                <a:latin typeface="+mn-lt"/>
                <a:ea typeface="+mn-ea"/>
                <a:cs typeface="+mn-cs"/>
              </a:rPr>
              <a:t>interpreter），</a:t>
            </a:r>
            <a:r>
              <a:rPr lang="zh-CN" altLang="en-US" sz="1200" b="0" i="0" kern="1200" dirty="0">
                <a:solidFill>
                  <a:schemeClr val="tx1"/>
                </a:solidFill>
                <a:effectLst/>
                <a:latin typeface="+mn-lt"/>
                <a:ea typeface="+mn-ea"/>
                <a:cs typeface="+mn-cs"/>
              </a:rPr>
              <a:t>是一种</a:t>
            </a:r>
            <a:r>
              <a:rPr lang="zh-CN" altLang="en-US" sz="1200" b="0" i="0" u="none" strike="noStrike" kern="1200" dirty="0">
                <a:solidFill>
                  <a:schemeClr val="tx1"/>
                </a:solidFill>
                <a:effectLst/>
                <a:latin typeface="+mn-lt"/>
                <a:ea typeface="+mn-ea"/>
                <a:cs typeface="+mn-cs"/>
                <a:hlinkClick r:id="rId3" tooltip="计算机程序"/>
              </a:rPr>
              <a:t>计算机程序</a:t>
            </a:r>
            <a:r>
              <a:rPr lang="zh-CN" altLang="en-US" sz="1200" b="0" i="0" kern="1200" dirty="0">
                <a:solidFill>
                  <a:schemeClr val="tx1"/>
                </a:solidFill>
                <a:effectLst/>
                <a:latin typeface="+mn-lt"/>
                <a:ea typeface="+mn-ea"/>
                <a:cs typeface="+mn-cs"/>
              </a:rPr>
              <a:t>，能够把</a:t>
            </a:r>
            <a:r>
              <a:rPr lang="zh-CN" altLang="en-US" sz="1200" b="0" i="0" u="none" strike="noStrike" kern="1200" dirty="0">
                <a:solidFill>
                  <a:schemeClr val="tx1"/>
                </a:solidFill>
                <a:effectLst/>
                <a:latin typeface="+mn-lt"/>
                <a:ea typeface="+mn-ea"/>
                <a:cs typeface="+mn-cs"/>
                <a:hlinkClick r:id="rId4" tooltip="解释型语言"/>
              </a:rPr>
              <a:t>解释型语言</a:t>
            </a:r>
            <a:r>
              <a:rPr lang="zh-CN" altLang="en-US" sz="1200" b="0" i="0" kern="1200" dirty="0">
                <a:solidFill>
                  <a:schemeClr val="tx1"/>
                </a:solidFill>
                <a:effectLst/>
                <a:latin typeface="+mn-lt"/>
                <a:ea typeface="+mn-ea"/>
                <a:cs typeface="+mn-cs"/>
              </a:rPr>
              <a:t>解释执行。解释器就像一位“中间人”。解释器边解释边执行，因此依赖于解释器的</a:t>
            </a:r>
            <a:r>
              <a:rPr lang="zh-CN" altLang="en-US" sz="1200" b="0" i="0" u="none" strike="noStrike" kern="1200" dirty="0">
                <a:solidFill>
                  <a:schemeClr val="tx1"/>
                </a:solidFill>
                <a:effectLst/>
                <a:latin typeface="+mn-lt"/>
                <a:ea typeface="+mn-ea"/>
                <a:cs typeface="+mn-cs"/>
                <a:hlinkClick r:id="rId5" tooltip="程序设计"/>
              </a:rPr>
              <a:t>程序</a:t>
            </a:r>
            <a:r>
              <a:rPr lang="zh-CN" altLang="en-US" sz="1200" b="0" i="0" kern="1200" dirty="0">
                <a:solidFill>
                  <a:schemeClr val="tx1"/>
                </a:solidFill>
                <a:effectLst/>
                <a:latin typeface="+mn-lt"/>
                <a:ea typeface="+mn-ea"/>
                <a:cs typeface="+mn-cs"/>
              </a:rPr>
              <a:t>运行速度比较缓慢。解释器的好处是它不需要重新</a:t>
            </a:r>
            <a:r>
              <a:rPr lang="zh-CN" altLang="en-US" sz="1200" b="0" i="0" u="none" strike="noStrike" kern="1200" dirty="0">
                <a:solidFill>
                  <a:schemeClr val="tx1"/>
                </a:solidFill>
                <a:effectLst/>
                <a:latin typeface="+mn-lt"/>
                <a:ea typeface="+mn-ea"/>
                <a:cs typeface="+mn-cs"/>
                <a:hlinkClick r:id="rId6" tooltip="编译器"/>
              </a:rPr>
              <a:t>编译</a:t>
            </a:r>
            <a:r>
              <a:rPr lang="zh-CN" altLang="en-US" sz="1200" b="0" i="0" kern="1200" dirty="0">
                <a:solidFill>
                  <a:schemeClr val="tx1"/>
                </a:solidFill>
                <a:effectLst/>
                <a:latin typeface="+mn-lt"/>
                <a:ea typeface="+mn-ea"/>
                <a:cs typeface="+mn-cs"/>
              </a:rPr>
              <a:t>整个程序，从而减轻了每次程序更新后编译的负担。相对的</a:t>
            </a:r>
            <a:r>
              <a:rPr lang="zh-CN" altLang="en-US" sz="1200" b="0" i="0" u="none" strike="noStrike" kern="1200" dirty="0">
                <a:solidFill>
                  <a:schemeClr val="tx1"/>
                </a:solidFill>
                <a:effectLst/>
                <a:latin typeface="+mn-lt"/>
                <a:ea typeface="+mn-ea"/>
                <a:cs typeface="+mn-cs"/>
                <a:hlinkClick r:id="rId7" tooltip="编译器"/>
              </a:rPr>
              <a:t>编译器</a:t>
            </a:r>
            <a:r>
              <a:rPr lang="zh-CN" altLang="en-US" sz="1200" b="0" i="0" kern="1200" dirty="0">
                <a:solidFill>
                  <a:schemeClr val="tx1"/>
                </a:solidFill>
                <a:effectLst/>
                <a:latin typeface="+mn-lt"/>
                <a:ea typeface="+mn-ea"/>
                <a:cs typeface="+mn-cs"/>
              </a:rPr>
              <a:t>一次性将所有</a:t>
            </a:r>
            <a:r>
              <a:rPr lang="zh-CN" altLang="en-US" sz="1200" b="0" i="0" u="none" strike="noStrike" kern="1200" dirty="0">
                <a:solidFill>
                  <a:schemeClr val="tx1"/>
                </a:solidFill>
                <a:effectLst/>
                <a:latin typeface="+mn-lt"/>
                <a:ea typeface="+mn-ea"/>
                <a:cs typeface="+mn-cs"/>
                <a:hlinkClick r:id="rId8" tooltip="源代码"/>
              </a:rPr>
              <a:t>源代码</a:t>
            </a:r>
            <a:r>
              <a:rPr lang="zh-CN" altLang="en-US" sz="1200" b="0" i="0" kern="1200" dirty="0">
                <a:solidFill>
                  <a:schemeClr val="tx1"/>
                </a:solidFill>
                <a:effectLst/>
                <a:latin typeface="+mn-lt"/>
                <a:ea typeface="+mn-ea"/>
                <a:cs typeface="+mn-cs"/>
              </a:rPr>
              <a:t>编译成二进制文件，执行时无需依赖编译器或其他额外的程序。</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编译语言</a:t>
            </a:r>
            <a:r>
              <a:rPr lang="zh-CN" altLang="en-US" sz="1200" b="0" i="0" kern="1200" dirty="0">
                <a:solidFill>
                  <a:schemeClr val="tx1"/>
                </a:solidFill>
                <a:effectLst/>
                <a:latin typeface="+mn-lt"/>
                <a:ea typeface="+mn-ea"/>
                <a:cs typeface="+mn-cs"/>
              </a:rPr>
              <a:t>（英语：</a:t>
            </a:r>
            <a:r>
              <a:rPr lang="en-US" altLang="zh-CN" sz="1200" b="0" i="0" kern="1200" dirty="0">
                <a:solidFill>
                  <a:schemeClr val="tx1"/>
                </a:solidFill>
                <a:effectLst/>
                <a:latin typeface="+mn-lt"/>
                <a:ea typeface="+mn-ea"/>
                <a:cs typeface="+mn-cs"/>
              </a:rPr>
              <a:t>Compiled language）</a:t>
            </a:r>
            <a:r>
              <a:rPr lang="zh-CN" altLang="en-US" sz="1200" b="0" i="0" kern="1200" dirty="0">
                <a:solidFill>
                  <a:schemeClr val="tx1"/>
                </a:solidFill>
                <a:effectLst/>
                <a:latin typeface="+mn-lt"/>
                <a:ea typeface="+mn-ea"/>
                <a:cs typeface="+mn-cs"/>
              </a:rPr>
              <a:t>是一种</a:t>
            </a:r>
            <a:r>
              <a:rPr lang="zh-CN" altLang="en-US" sz="1200" b="0" i="0" u="none" strike="noStrike" kern="1200" dirty="0">
                <a:solidFill>
                  <a:schemeClr val="tx1"/>
                </a:solidFill>
                <a:effectLst/>
                <a:latin typeface="+mn-lt"/>
                <a:ea typeface="+mn-ea"/>
                <a:cs typeface="+mn-cs"/>
                <a:hlinkClick r:id="rId9" tooltip="编程语言"/>
              </a:rPr>
              <a:t>编程语言</a:t>
            </a:r>
            <a:r>
              <a:rPr lang="zh-CN" altLang="en-US" sz="1200" b="0" i="0" kern="1200" dirty="0">
                <a:solidFill>
                  <a:schemeClr val="tx1"/>
                </a:solidFill>
                <a:effectLst/>
                <a:latin typeface="+mn-lt"/>
                <a:ea typeface="+mn-ea"/>
                <a:cs typeface="+mn-cs"/>
              </a:rPr>
              <a:t>类型，通过</a:t>
            </a:r>
            <a:r>
              <a:rPr lang="zh-CN" altLang="en-US" sz="1200" b="0" i="0" u="none" strike="noStrike" kern="1200" dirty="0">
                <a:solidFill>
                  <a:schemeClr val="tx1"/>
                </a:solidFill>
                <a:effectLst/>
                <a:latin typeface="+mn-lt"/>
                <a:ea typeface="+mn-ea"/>
                <a:cs typeface="+mn-cs"/>
                <a:hlinkClick r:id="rId6" tooltip="编译器"/>
              </a:rPr>
              <a:t>编译器</a:t>
            </a:r>
            <a:r>
              <a:rPr lang="zh-CN" altLang="en-US" sz="1200" b="0" i="0" kern="1200" dirty="0">
                <a:solidFill>
                  <a:schemeClr val="tx1"/>
                </a:solidFill>
                <a:effectLst/>
                <a:latin typeface="+mn-lt"/>
                <a:ea typeface="+mn-ea"/>
                <a:cs typeface="+mn-cs"/>
              </a:rPr>
              <a:t>来实现。它不像</a:t>
            </a:r>
            <a:r>
              <a:rPr lang="zh-CN" altLang="en-US" sz="1200" b="0" i="0" u="none" strike="noStrike" kern="1200" dirty="0">
                <a:solidFill>
                  <a:schemeClr val="tx1"/>
                </a:solidFill>
                <a:effectLst/>
                <a:latin typeface="+mn-lt"/>
                <a:ea typeface="+mn-ea"/>
                <a:cs typeface="+mn-cs"/>
                <a:hlinkClick r:id="rId10" tooltip="解释型语言"/>
              </a:rPr>
              <a:t>解释型语言</a:t>
            </a:r>
            <a:r>
              <a:rPr lang="zh-CN" altLang="en-US" sz="1200" b="0" i="0" kern="1200" dirty="0">
                <a:solidFill>
                  <a:schemeClr val="tx1"/>
                </a:solidFill>
                <a:effectLst/>
                <a:latin typeface="+mn-lt"/>
                <a:ea typeface="+mn-ea"/>
                <a:cs typeface="+mn-cs"/>
              </a:rPr>
              <a:t>一样，由解释器将代码一句一句执行，而是以编译器，先将</a:t>
            </a:r>
            <a:r>
              <a:rPr lang="zh-CN" altLang="en-US" sz="1200" b="0" i="0" u="none" strike="noStrike" kern="1200" dirty="0">
                <a:solidFill>
                  <a:schemeClr val="tx1"/>
                </a:solidFill>
                <a:effectLst/>
                <a:latin typeface="+mn-lt"/>
                <a:ea typeface="+mn-ea"/>
                <a:cs typeface="+mn-cs"/>
                <a:hlinkClick r:id="rId11" tooltip="代码"/>
              </a:rPr>
              <a:t>代码</a:t>
            </a:r>
            <a:r>
              <a:rPr lang="zh-CN" altLang="en-US" sz="1200" b="0" i="0" kern="1200" dirty="0">
                <a:solidFill>
                  <a:schemeClr val="tx1"/>
                </a:solidFill>
                <a:effectLst/>
                <a:latin typeface="+mn-lt"/>
                <a:ea typeface="+mn-ea"/>
                <a:cs typeface="+mn-cs"/>
              </a:rPr>
              <a:t>编译为</a:t>
            </a:r>
            <a:r>
              <a:rPr lang="zh-CN" altLang="en-US" sz="1200" b="0" i="0" u="none" strike="noStrike" kern="1200" dirty="0">
                <a:solidFill>
                  <a:schemeClr val="tx1"/>
                </a:solidFill>
                <a:effectLst/>
                <a:latin typeface="+mn-lt"/>
                <a:ea typeface="+mn-ea"/>
                <a:cs typeface="+mn-cs"/>
                <a:hlinkClick r:id="rId12" tooltip="机器代码"/>
              </a:rPr>
              <a:t>机器代码</a:t>
            </a:r>
            <a:r>
              <a:rPr lang="zh-CN" altLang="en-US" sz="1200" b="0" i="0" kern="1200" dirty="0">
                <a:solidFill>
                  <a:schemeClr val="tx1"/>
                </a:solidFill>
                <a:effectLst/>
                <a:latin typeface="+mn-lt"/>
                <a:ea typeface="+mn-ea"/>
                <a:cs typeface="+mn-cs"/>
              </a:rPr>
              <a:t>，再加以执行。理论上，任何编程语言都可以是编译式，或直译式的。它们之间的区别，仅与程序的应用有关。</a:t>
            </a:r>
            <a:endParaRPr lang="zh-CN" altLang="en-US" sz="1200" b="0" i="0" kern="1200" dirty="0">
              <a:solidFill>
                <a:schemeClr val="tx1"/>
              </a:solidFill>
              <a:effectLst/>
              <a:latin typeface="+mn-lt"/>
              <a:ea typeface="+mn-ea"/>
              <a:cs typeface="+mn-cs"/>
            </a:endParaRPr>
          </a:p>
          <a:p>
            <a:br>
              <a:rPr lang="zh-CN" altLang="en-US" dirty="0"/>
            </a:br>
            <a:endParaRPr lang="en-US" altLang="zh-CN"/>
          </a:p>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ACTIN vs. MAPT</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Guido is the main creator of the language. Until 2018, he also served as the BDFL (benevolent dictator for life) of Python, impacting decisions made to the language changes and updates.</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In 1989, Van Rossum was working on Amoeba, a microkernel-based distributed system, for which he was developing system utilities. While working on them, Guido realized that developing in C takes too much time. He decided to spend his free time building a language that would help him accomplish his work faster.</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Python is not named after the snake species, but after the British surreal comedy troupe Monty Python.</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The word “Python” was also catchy, a bit edgy, and at the same time, it fit in the tradition of naming languages after famous people, like Pascal, Ada, and Eiffel.”</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Python</a:t>
            </a:r>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https://</a:t>
            </a:r>
            <a:r>
              <a:rPr kumimoji="1" lang="en-US" altLang="zh-CN" dirty="0" err="1"/>
              <a:t>open.oregonstate.education</a:t>
            </a:r>
            <a:r>
              <a:rPr kumimoji="1" lang="en-US" altLang="zh-CN" dirty="0"/>
              <a:t>/</a:t>
            </a:r>
            <a:r>
              <a:rPr kumimoji="1" lang="en-US" altLang="zh-CN" dirty="0" err="1"/>
              <a:t>computationalbiology</a:t>
            </a:r>
            <a:r>
              <a:rPr kumimoji="1" lang="en-US" altLang="zh-CN" dirty="0"/>
              <a:t>/</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https://</a:t>
            </a:r>
            <a:r>
              <a:rPr kumimoji="1" lang="en-US" altLang="zh-CN" dirty="0" err="1"/>
              <a:t>open.oregonstate.education</a:t>
            </a:r>
            <a:r>
              <a:rPr kumimoji="1" lang="en-US" altLang="zh-CN" dirty="0"/>
              <a:t>/</a:t>
            </a:r>
            <a:r>
              <a:rPr kumimoji="1" lang="en-US" altLang="zh-CN" dirty="0" err="1"/>
              <a:t>computationalbiology</a:t>
            </a:r>
            <a:r>
              <a:rPr kumimoji="1" lang="en-US" altLang="zh-CN" dirty="0"/>
              <a:t>/</a:t>
            </a: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579024"/>
            <a:ext cx="9144000" cy="2387600"/>
          </a:xfrm>
        </p:spPr>
        <p:txBody>
          <a:bodyPr anchor="b">
            <a:normAutofit/>
          </a:bodyPr>
          <a:lstStyle>
            <a:lvl1pPr algn="ctr">
              <a:defRPr sz="3600">
                <a:latin typeface="Arial" panose="020B0604020202020204" pitchFamily="34" charset="0"/>
                <a:cs typeface="Arial" panose="020B0604020202020204" pitchFamily="34" charset="0"/>
              </a:defRPr>
            </a:lvl1pPr>
          </a:lstStyle>
          <a:p>
            <a:r>
              <a:rPr kumimoji="1" lang="en-US" altLang="zh-CN" dirty="0"/>
              <a:t>MED5018: Introduction to biomedical Python programming</a:t>
            </a:r>
            <a:br>
              <a:rPr kumimoji="1" lang="en-US" altLang="zh-CN" dirty="0"/>
            </a:br>
            <a:r>
              <a:rPr kumimoji="1" lang="en-US" altLang="zh-CN" dirty="0"/>
              <a:t> </a:t>
            </a:r>
            <a:endParaRPr kumimoji="1" lang="zh-CN" altLang="en-US" dirty="0"/>
          </a:p>
        </p:txBody>
      </p:sp>
      <p:sp>
        <p:nvSpPr>
          <p:cNvPr id="3" name="副标题 2"/>
          <p:cNvSpPr>
            <a:spLocks noGrp="1"/>
          </p:cNvSpPr>
          <p:nvPr>
            <p:ph type="subTitle" idx="1" hasCustomPrompt="1"/>
          </p:nvPr>
        </p:nvSpPr>
        <p:spPr>
          <a:xfrm>
            <a:off x="1524000" y="3470241"/>
            <a:ext cx="9144000" cy="1655762"/>
          </a:xfrm>
        </p:spPr>
        <p:txBody>
          <a:bodyPr>
            <a:normAutofit/>
          </a:bodyPr>
          <a:lstStyle>
            <a:lvl1pPr marL="0" indent="0" algn="ctr">
              <a:buNone/>
              <a:defRPr sz="3600">
                <a:solidFill>
                  <a:schemeClr val="accent2">
                    <a:lumMod val="75000"/>
                  </a:schemeClr>
                </a:solidFill>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zh-CN" dirty="0"/>
              <a:t>Lecture</a:t>
            </a:r>
            <a:r>
              <a:rPr kumimoji="1" lang="zh-CN" altLang="en-US" dirty="0"/>
              <a:t> </a:t>
            </a:r>
            <a:r>
              <a:rPr kumimoji="1" lang="en-US" altLang="zh-CN" dirty="0"/>
              <a:t>1: Introduction</a:t>
            </a:r>
            <a:endParaRPr kumimoji="1" lang="zh-CN" altLang="en-US" dirty="0"/>
          </a:p>
        </p:txBody>
      </p:sp>
      <p:sp>
        <p:nvSpPr>
          <p:cNvPr id="4" name="日期占位符 3"/>
          <p:cNvSpPr>
            <a:spLocks noGrp="1"/>
          </p:cNvSpPr>
          <p:nvPr>
            <p:ph type="dt" sz="half" idx="10"/>
          </p:nvPr>
        </p:nvSpPr>
        <p:spPr/>
        <p:txBody>
          <a:bodyPr/>
          <a:lstStyle/>
          <a:p>
            <a:fld id="{07DCB4EE-2935-D548-BB1C-287FC0414618}"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dirty="0"/>
          </a:p>
        </p:txBody>
      </p:sp>
      <p:sp>
        <p:nvSpPr>
          <p:cNvPr id="6" name="灯片编号占位符 5"/>
          <p:cNvSpPr>
            <a:spLocks noGrp="1"/>
          </p:cNvSpPr>
          <p:nvPr>
            <p:ph type="sldNum" sz="quarter" idx="12"/>
          </p:nvPr>
        </p:nvSpPr>
        <p:spPr/>
        <p:txBody>
          <a:bodyPr/>
          <a:lstStyle/>
          <a:p>
            <a:fld id="{76AFBFFF-4DB9-4D40-9D08-8646D0DA41EC}"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07DCB4EE-2935-D548-BB1C-287FC0414618}"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6AFBFFF-4DB9-4D40-9D08-8646D0DA41EC}"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07DCB4EE-2935-D548-BB1C-287FC0414618}"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6AFBFFF-4DB9-4D40-9D08-8646D0DA41EC}"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aseline="0">
                <a:solidFill>
                  <a:schemeClr val="accent2">
                    <a:lumMod val="75000"/>
                  </a:schemeClr>
                </a:solidFill>
                <a:latin typeface="Avenir" panose="02000503020000020003" pitchFamily="2" charset="0"/>
                <a:ea typeface="微软雅黑" panose="020B0503020204020204" pitchFamily="34" charset="-122"/>
              </a:defRPr>
            </a:lvl1pPr>
          </a:lstStyle>
          <a:p>
            <a:r>
              <a:rPr kumimoji="1" lang="zh-CN" altLang="en-US" dirty="0"/>
              <a:t>单击此处编辑母版标题样式</a:t>
            </a:r>
            <a:endParaRPr kumimoji="1" lang="zh-CN" altLang="en-US" dirty="0"/>
          </a:p>
        </p:txBody>
      </p:sp>
      <p:sp>
        <p:nvSpPr>
          <p:cNvPr id="3" name="内容占位符 2"/>
          <p:cNvSpPr>
            <a:spLocks noGrp="1"/>
          </p:cNvSpPr>
          <p:nvPr>
            <p:ph idx="1"/>
          </p:nvPr>
        </p:nvSpPr>
        <p:spPr/>
        <p:txBody>
          <a:bodyPr/>
          <a:lstStyle>
            <a:lvl1pPr>
              <a:defRPr baseline="0">
                <a:latin typeface="Avenir" panose="02000503020000020003" pitchFamily="2" charset="0"/>
                <a:ea typeface="微软雅黑" panose="020B0503020204020204" pitchFamily="34" charset="-122"/>
              </a:defRPr>
            </a:lvl1pPr>
            <a:lvl2pPr>
              <a:defRPr baseline="0">
                <a:latin typeface="Avenir" panose="02000503020000020003" pitchFamily="2" charset="0"/>
                <a:ea typeface="微软雅黑" panose="020B0503020204020204" pitchFamily="34" charset="-122"/>
              </a:defRPr>
            </a:lvl2pPr>
            <a:lvl3pPr>
              <a:defRPr baseline="0">
                <a:latin typeface="Avenir" panose="02000503020000020003" pitchFamily="2" charset="0"/>
                <a:ea typeface="微软雅黑" panose="020B0503020204020204" pitchFamily="34" charset="-122"/>
              </a:defRPr>
            </a:lvl3pPr>
            <a:lvl4pPr>
              <a:defRPr baseline="0">
                <a:latin typeface="Avenir" panose="02000503020000020003" pitchFamily="2" charset="0"/>
                <a:ea typeface="微软雅黑" panose="020B0503020204020204" pitchFamily="34" charset="-122"/>
              </a:defRPr>
            </a:lvl4pPr>
            <a:lvl5pPr>
              <a:defRPr baseline="0">
                <a:latin typeface="Avenir" panose="02000503020000020003" pitchFamily="2" charset="0"/>
                <a:ea typeface="微软雅黑" panose="020B0503020204020204" pitchFamily="34" charset="-122"/>
              </a:defRPr>
            </a:lvl5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4" name="日期占位符 3"/>
          <p:cNvSpPr>
            <a:spLocks noGrp="1"/>
          </p:cNvSpPr>
          <p:nvPr>
            <p:ph type="dt" sz="half" idx="10"/>
          </p:nvPr>
        </p:nvSpPr>
        <p:spPr/>
        <p:txBody>
          <a:bodyPr/>
          <a:lstStyle/>
          <a:p>
            <a:fld id="{07DCB4EE-2935-D548-BB1C-287FC0414618}"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6AFBFFF-4DB9-4D40-9D08-8646D0DA41EC}"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07DCB4EE-2935-D548-BB1C-287FC0414618}"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76AFBFFF-4DB9-4D40-9D08-8646D0DA41EC}"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07DCB4EE-2935-D548-BB1C-287FC0414618}"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6AFBFFF-4DB9-4D40-9D08-8646D0DA41EC}"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07DCB4EE-2935-D548-BB1C-287FC0414618}"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76AFBFFF-4DB9-4D40-9D08-8646D0DA41EC}"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07DCB4EE-2935-D548-BB1C-287FC0414618}"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76AFBFFF-4DB9-4D40-9D08-8646D0DA41EC}"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7DCB4EE-2935-D548-BB1C-287FC0414618}"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76AFBFFF-4DB9-4D40-9D08-8646D0DA41EC}"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07DCB4EE-2935-D548-BB1C-287FC0414618}"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6AFBFFF-4DB9-4D40-9D08-8646D0DA41EC}"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07DCB4EE-2935-D548-BB1C-287FC0414618}"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76AFBFFF-4DB9-4D40-9D08-8646D0DA41EC}"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DCB4EE-2935-D548-BB1C-287FC0414618}"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AFBFFF-4DB9-4D40-9D08-8646D0DA41EC}"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20.GIF"/><Relationship Id="rId2" Type="http://schemas.openxmlformats.org/officeDocument/2006/relationships/hyperlink" Target="https://www.alphafold.ebi.ac.uk/" TargetMode="Externa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22.webp"/><Relationship Id="rId1" Type="http://schemas.openxmlformats.org/officeDocument/2006/relationships/image" Target="../media/image21.web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webp"/><Relationship Id="rId1" Type="http://schemas.openxmlformats.org/officeDocument/2006/relationships/image" Target="../media/image23.webp"/></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image" Target="../media/image29.jpe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image" Target="../media/image32.jpe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image" Target="../media/image37.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hyperlink" Target="https://www.codesdope.com/practice/practice_python/" TargetMode="External"/><Relationship Id="rId1" Type="http://schemas.openxmlformats.org/officeDocument/2006/relationships/hyperlink" Target="https://pynative.com/python-exercises-with-solutions/" TargetMode="Externa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hyperlink" Target="https://www.anaconda.com/products/individual" TargetMode="External"/><Relationship Id="rId1" Type="http://schemas.openxmlformats.org/officeDocument/2006/relationships/hyperlink" Target="https://www.python.org/downloads/" TargetMode="Externa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31.xml"/><Relationship Id="rId7" Type="http://schemas.openxmlformats.org/officeDocument/2006/relationships/slideLayout" Target="../slideLayouts/slideLayout2.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image" Target="../media/image47.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hyperlink" Target="https://github.com/spyder-ide/spyder" TargetMode="Externa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hyperlink" Target="https://www.jetbrains.com/pycharm/)"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hyperlink" Target="https://pandas.pydata.org/"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19200" y="562091"/>
            <a:ext cx="9753600" cy="2387600"/>
          </a:xfrm>
        </p:spPr>
        <p:txBody>
          <a:bodyPr>
            <a:normAutofit/>
          </a:bodyPr>
          <a:lstStyle/>
          <a:p>
            <a:r>
              <a:rPr lang="en-US" altLang="zh-CN" dirty="0"/>
              <a:t>CS112 : Introduction to Python Programming</a:t>
            </a:r>
            <a:endParaRPr lang="en-US" altLang="zh-CN" dirty="0"/>
          </a:p>
        </p:txBody>
      </p:sp>
      <p:sp>
        <p:nvSpPr>
          <p:cNvPr id="3" name="副标题 2"/>
          <p:cNvSpPr>
            <a:spLocks noGrp="1"/>
          </p:cNvSpPr>
          <p:nvPr>
            <p:ph type="subTitle" idx="1"/>
          </p:nvPr>
        </p:nvSpPr>
        <p:spPr>
          <a:xfrm>
            <a:off x="1524000" y="3429000"/>
            <a:ext cx="9144000" cy="1655762"/>
          </a:xfrm>
        </p:spPr>
        <p:txBody>
          <a:bodyPr/>
          <a:lstStyle/>
          <a:p>
            <a:r>
              <a:rPr kumimoji="1" lang="en-US" altLang="zh-CN" dirty="0"/>
              <a:t>Week 1: Introduction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Grading</a:t>
            </a:r>
            <a:endParaRPr kumimoji="1" lang="zh-CN" altLang="en-US" dirty="0"/>
          </a:p>
        </p:txBody>
      </p:sp>
      <p:sp>
        <p:nvSpPr>
          <p:cNvPr id="3" name="内容占位符 2"/>
          <p:cNvSpPr>
            <a:spLocks noGrp="1"/>
          </p:cNvSpPr>
          <p:nvPr>
            <p:ph idx="1"/>
          </p:nvPr>
        </p:nvSpPr>
        <p:spPr>
          <a:xfrm>
            <a:off x="312192" y="1798328"/>
            <a:ext cx="11879808" cy="5059671"/>
          </a:xfrm>
        </p:spPr>
        <p:txBody>
          <a:bodyPr>
            <a:normAutofit/>
          </a:bodyPr>
          <a:lstStyle/>
          <a:p>
            <a:r>
              <a:rPr kumimoji="1" lang="en-US" altLang="zh-CN" dirty="0"/>
              <a:t>Attendance: </a:t>
            </a:r>
            <a:r>
              <a:rPr kumimoji="1" lang="en-US" altLang="zh-CN" dirty="0">
                <a:solidFill>
                  <a:srgbClr val="C00000"/>
                </a:solidFill>
              </a:rPr>
              <a:t>10%</a:t>
            </a:r>
            <a:endParaRPr kumimoji="1" lang="en-US" altLang="zh-CN" dirty="0">
              <a:solidFill>
                <a:srgbClr val="C00000"/>
              </a:solidFill>
            </a:endParaRPr>
          </a:p>
          <a:p>
            <a:pPr marL="0" indent="0">
              <a:buNone/>
            </a:pPr>
            <a:endParaRPr kumimoji="1" lang="en-US" altLang="zh-CN" dirty="0"/>
          </a:p>
          <a:p>
            <a:r>
              <a:rPr kumimoji="1" lang="en-US" altLang="zh-CN" dirty="0"/>
              <a:t>Assignments: </a:t>
            </a:r>
            <a:r>
              <a:rPr kumimoji="1" lang="en-US" altLang="zh-CN" dirty="0">
                <a:solidFill>
                  <a:srgbClr val="C00000"/>
                </a:solidFill>
              </a:rPr>
              <a:t>30%</a:t>
            </a:r>
            <a:endParaRPr kumimoji="1" lang="en-US" altLang="zh-CN" dirty="0">
              <a:solidFill>
                <a:srgbClr val="C00000"/>
              </a:solidFill>
            </a:endParaRPr>
          </a:p>
          <a:p>
            <a:pPr marL="0" indent="0">
              <a:buNone/>
            </a:pPr>
            <a:endParaRPr kumimoji="1" lang="en-US" altLang="zh-CN" dirty="0"/>
          </a:p>
          <a:p>
            <a:r>
              <a:rPr kumimoji="1" lang="en-US" altLang="zh-CN" dirty="0"/>
              <a:t>Quiz: </a:t>
            </a:r>
            <a:r>
              <a:rPr kumimoji="1" lang="en-US" altLang="zh-CN" dirty="0">
                <a:solidFill>
                  <a:srgbClr val="C00000"/>
                </a:solidFill>
              </a:rPr>
              <a:t>30%</a:t>
            </a:r>
            <a:endParaRPr kumimoji="1" lang="en-US" altLang="zh-CN" dirty="0">
              <a:solidFill>
                <a:srgbClr val="C00000"/>
              </a:solidFill>
            </a:endParaRPr>
          </a:p>
          <a:p>
            <a:pPr marL="0" indent="0">
              <a:buNone/>
            </a:pPr>
            <a:endParaRPr kumimoji="1" lang="en-US" altLang="zh-CN" dirty="0">
              <a:solidFill>
                <a:srgbClr val="C00000"/>
              </a:solidFill>
            </a:endParaRPr>
          </a:p>
          <a:p>
            <a:r>
              <a:rPr kumimoji="1" lang="en-US" altLang="zh-CN" dirty="0"/>
              <a:t>Final exam: </a:t>
            </a:r>
            <a:r>
              <a:rPr kumimoji="1" lang="en-US" altLang="zh-CN" dirty="0">
                <a:solidFill>
                  <a:srgbClr val="C00000"/>
                </a:solidFill>
              </a:rPr>
              <a:t>30%</a:t>
            </a:r>
            <a:endParaRPr kumimoji="1" lang="en-US" altLang="zh-CN" dirty="0">
              <a:solidFill>
                <a:srgbClr val="C00000"/>
              </a:solidFill>
            </a:endParaRPr>
          </a:p>
          <a:p>
            <a:endParaRPr kumimoji="1" lang="en-US" altLang="zh-CN" dirty="0">
              <a:solidFill>
                <a:srgbClr val="C00000"/>
              </a:solidFill>
            </a:endParaRPr>
          </a:p>
          <a:p>
            <a:endParaRPr kumimoji="1" lang="en-US" altLang="zh-CN" dirty="0">
              <a:solidFill>
                <a:srgbClr val="C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0365" y="165735"/>
            <a:ext cx="10515600" cy="1325563"/>
          </a:xfrm>
        </p:spPr>
        <p:txBody>
          <a:bodyPr/>
          <a:lstStyle/>
          <a:p>
            <a:r>
              <a:rPr kumimoji="1" lang="en-US" altLang="zh-CN" dirty="0"/>
              <a:t>Academic misconduct</a:t>
            </a:r>
            <a:endParaRPr kumimoji="1" lang="zh-CN" altLang="en-US" dirty="0"/>
          </a:p>
        </p:txBody>
      </p:sp>
      <p:sp>
        <p:nvSpPr>
          <p:cNvPr id="3" name="内容占位符 2"/>
          <p:cNvSpPr>
            <a:spLocks noGrp="1"/>
          </p:cNvSpPr>
          <p:nvPr>
            <p:ph idx="1"/>
          </p:nvPr>
        </p:nvSpPr>
        <p:spPr>
          <a:xfrm>
            <a:off x="312192" y="1798328"/>
            <a:ext cx="11879808" cy="5059671"/>
          </a:xfrm>
        </p:spPr>
        <p:txBody>
          <a:bodyPr>
            <a:normAutofit/>
          </a:bodyPr>
          <a:lstStyle/>
          <a:p>
            <a:r>
              <a:rPr kumimoji="1" lang="en-US" altLang="zh-CN" dirty="0"/>
              <a:t>If an undergraduate assignment is found to be </a:t>
            </a:r>
            <a:r>
              <a:rPr kumimoji="1" lang="en-US" altLang="zh-CN" dirty="0">
                <a:solidFill>
                  <a:srgbClr val="C55A11"/>
                </a:solidFill>
              </a:rPr>
              <a:t>plagiarized</a:t>
            </a:r>
            <a:r>
              <a:rPr kumimoji="1" lang="en-US" altLang="zh-CN" dirty="0"/>
              <a:t> (</a:t>
            </a:r>
            <a:r>
              <a:rPr kumimoji="1" lang="zh-CN" altLang="en-US" dirty="0"/>
              <a:t>抄袭</a:t>
            </a:r>
            <a:r>
              <a:rPr kumimoji="1" lang="en-US" altLang="zh-CN" dirty="0"/>
              <a:t>), the </a:t>
            </a:r>
            <a:r>
              <a:rPr kumimoji="1" lang="en-US" altLang="zh-CN" dirty="0">
                <a:solidFill>
                  <a:srgbClr val="C55A11"/>
                </a:solidFill>
              </a:rPr>
              <a:t>first</a:t>
            </a:r>
            <a:r>
              <a:rPr kumimoji="1" lang="en-US" altLang="zh-CN" dirty="0"/>
              <a:t> time the score of </a:t>
            </a:r>
            <a:r>
              <a:rPr kumimoji="1" lang="en-US" altLang="zh-CN" dirty="0">
                <a:solidFill>
                  <a:srgbClr val="C55A11"/>
                </a:solidFill>
              </a:rPr>
              <a:t>the assignment will be 0</a:t>
            </a:r>
            <a:r>
              <a:rPr kumimoji="1" lang="en-US" altLang="zh-CN" dirty="0"/>
              <a:t>.</a:t>
            </a:r>
            <a:endParaRPr kumimoji="1" lang="en-US" altLang="zh-CN" dirty="0"/>
          </a:p>
          <a:p>
            <a:endParaRPr kumimoji="1" lang="en-US" altLang="zh-CN" dirty="0"/>
          </a:p>
          <a:p>
            <a:r>
              <a:rPr kumimoji="1" lang="en-US" altLang="zh-CN" dirty="0"/>
              <a:t>The </a:t>
            </a:r>
            <a:r>
              <a:rPr kumimoji="1" lang="en-US" altLang="zh-CN" dirty="0">
                <a:solidFill>
                  <a:srgbClr val="C55A11"/>
                </a:solidFill>
              </a:rPr>
              <a:t>second</a:t>
            </a:r>
            <a:r>
              <a:rPr kumimoji="1" lang="en-US" altLang="zh-CN" dirty="0"/>
              <a:t> time </a:t>
            </a:r>
            <a:r>
              <a:rPr kumimoji="1" lang="en-US" altLang="zh-CN" dirty="0">
                <a:solidFill>
                  <a:srgbClr val="C55A11"/>
                </a:solidFill>
              </a:rPr>
              <a:t>the score of the course will be 0</a:t>
            </a:r>
            <a:r>
              <a:rPr kumimoji="1" lang="en-US" altLang="zh-CN" dirty="0"/>
              <a:t>.</a:t>
            </a:r>
            <a:endParaRPr kumimoji="1" lang="en-US" altLang="zh-CN" dirty="0"/>
          </a:p>
          <a:p>
            <a:endParaRPr kumimoji="1" lang="en-US" altLang="zh-CN" dirty="0">
              <a:solidFill>
                <a:srgbClr val="C00000"/>
              </a:solidFill>
            </a:endParaRPr>
          </a:p>
          <a:p>
            <a:r>
              <a:rPr kumimoji="1" lang="en-US" altLang="zh-CN" dirty="0"/>
              <a:t>Print the </a:t>
            </a:r>
            <a:r>
              <a:rPr kumimoji="1" lang="en-US" altLang="zh-CN" dirty="0">
                <a:solidFill>
                  <a:srgbClr val="FF0000"/>
                </a:solidFill>
              </a:rPr>
              <a:t>Undergraduate Students Assignment Declaration Form</a:t>
            </a:r>
            <a:r>
              <a:rPr kumimoji="1" lang="en-US" altLang="zh-CN" dirty="0"/>
              <a:t> (</a:t>
            </a:r>
            <a:r>
              <a:rPr kumimoji="1" lang="zh-CN" altLang="en-US" dirty="0"/>
              <a:t>本科生作业承诺书</a:t>
            </a:r>
            <a:r>
              <a:rPr kumimoji="1" lang="en-US" altLang="zh-CN" dirty="0"/>
              <a:t>) from BB and sign. Submit it on BB.</a:t>
            </a:r>
            <a:endParaRPr kumimoji="1" lang="en-US" altLang="zh-C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Textbooks</a:t>
            </a:r>
            <a:endParaRPr kumimoji="1" lang="zh-CN" altLang="en-US" dirty="0"/>
          </a:p>
        </p:txBody>
      </p:sp>
      <p:sp>
        <p:nvSpPr>
          <p:cNvPr id="3" name="内容占位符 2"/>
          <p:cNvSpPr>
            <a:spLocks noGrp="1"/>
          </p:cNvSpPr>
          <p:nvPr>
            <p:ph idx="1"/>
          </p:nvPr>
        </p:nvSpPr>
        <p:spPr>
          <a:xfrm>
            <a:off x="312192" y="5102578"/>
            <a:ext cx="11879808" cy="1755421"/>
          </a:xfrm>
        </p:spPr>
        <p:txBody>
          <a:bodyPr>
            <a:normAutofit/>
          </a:bodyPr>
          <a:lstStyle/>
          <a:p>
            <a:pPr marL="514350" lvl="0" indent="-514350">
              <a:buAutoNum type="arabicPeriod"/>
            </a:pPr>
            <a:r>
              <a:rPr lang="en-US" altLang="zh-CN" sz="1400" dirty="0">
                <a:solidFill>
                  <a:srgbClr val="C55A11"/>
                </a:solidFill>
              </a:rPr>
              <a:t>David J. Pine, 2019, </a:t>
            </a:r>
            <a:r>
              <a:rPr lang="en-US" altLang="zh-CN" sz="1400" i="1" dirty="0"/>
              <a:t>Introduction to Python for Science and Engineering</a:t>
            </a:r>
            <a:r>
              <a:rPr lang="en-US" altLang="zh-CN" sz="1400" dirty="0"/>
              <a:t>, </a:t>
            </a:r>
            <a:r>
              <a:rPr lang="en-US" altLang="zh-CN" sz="1400" dirty="0">
                <a:solidFill>
                  <a:srgbClr val="C55A11"/>
                </a:solidFill>
              </a:rPr>
              <a:t>CRC Press</a:t>
            </a:r>
            <a:endParaRPr lang="en-US" altLang="zh-CN" sz="1400" dirty="0">
              <a:solidFill>
                <a:srgbClr val="C55A11"/>
              </a:solidFill>
            </a:endParaRPr>
          </a:p>
          <a:p>
            <a:pPr marL="514350" lvl="0" indent="-514350">
              <a:buAutoNum type="arabicPeriod"/>
            </a:pPr>
            <a:r>
              <a:rPr lang="en-US" altLang="zh-CN" sz="1400" dirty="0" err="1">
                <a:solidFill>
                  <a:srgbClr val="C55A11"/>
                </a:solidFill>
              </a:rPr>
              <a:t>Gowrishankar</a:t>
            </a:r>
            <a:r>
              <a:rPr lang="en-US" altLang="zh-CN" sz="1400" dirty="0">
                <a:solidFill>
                  <a:srgbClr val="C55A11"/>
                </a:solidFill>
              </a:rPr>
              <a:t> &amp; Veena, 2019</a:t>
            </a:r>
            <a:r>
              <a:rPr lang="en-US" altLang="zh-CN" sz="1400" dirty="0"/>
              <a:t>, </a:t>
            </a:r>
            <a:r>
              <a:rPr lang="en-US" altLang="zh-CN" sz="1400" i="1" dirty="0"/>
              <a:t>Introduction to Python Programming</a:t>
            </a:r>
            <a:r>
              <a:rPr lang="en-US" altLang="zh-CN" sz="1400" dirty="0"/>
              <a:t>, </a:t>
            </a:r>
            <a:r>
              <a:rPr lang="en-US" altLang="zh-CN" sz="1400" dirty="0">
                <a:solidFill>
                  <a:srgbClr val="C55A11"/>
                </a:solidFill>
              </a:rPr>
              <a:t>CRC Press</a:t>
            </a:r>
            <a:endParaRPr lang="en-US" altLang="zh-CN" sz="1400" dirty="0">
              <a:solidFill>
                <a:srgbClr val="C55A11"/>
              </a:solidFill>
            </a:endParaRPr>
          </a:p>
          <a:p>
            <a:pPr marL="514350" lvl="0" indent="-514350">
              <a:buAutoNum type="arabicPeriod"/>
            </a:pPr>
            <a:r>
              <a:rPr lang="en-US" altLang="zh-CN" sz="1400" dirty="0">
                <a:solidFill>
                  <a:srgbClr val="C55A11"/>
                </a:solidFill>
              </a:rPr>
              <a:t>Charles Severance, 2016</a:t>
            </a:r>
            <a:r>
              <a:rPr lang="en-US" altLang="zh-CN" sz="1400" dirty="0"/>
              <a:t>, </a:t>
            </a:r>
            <a:r>
              <a:rPr lang="en-US" altLang="zh-CN" sz="1400" i="1" dirty="0"/>
              <a:t>Python for Everybody: Exploring Data Using Python 3</a:t>
            </a:r>
            <a:r>
              <a:rPr lang="en-US" altLang="zh-CN" sz="1400" dirty="0"/>
              <a:t>, </a:t>
            </a:r>
            <a:r>
              <a:rPr lang="en-US" altLang="zh-CN" sz="1400" dirty="0">
                <a:solidFill>
                  <a:srgbClr val="C55A11"/>
                </a:solidFill>
              </a:rPr>
              <a:t>CreateSpace Independent Publishing</a:t>
            </a:r>
            <a:endParaRPr lang="en-US" altLang="zh-CN" sz="1400" dirty="0">
              <a:solidFill>
                <a:srgbClr val="C55A11"/>
              </a:solidFill>
            </a:endParaRPr>
          </a:p>
          <a:p>
            <a:pPr marL="514350" lvl="0" indent="-514350">
              <a:buAutoNum type="arabicPeriod"/>
            </a:pPr>
            <a:r>
              <a:rPr lang="en-US" altLang="zh-CN" sz="1400" dirty="0">
                <a:solidFill>
                  <a:srgbClr val="C55A11"/>
                </a:solidFill>
              </a:rPr>
              <a:t>H. Bhasin, 2020, </a:t>
            </a:r>
            <a:r>
              <a:rPr lang="en-US" altLang="zh-CN" sz="1400" i="1" dirty="0"/>
              <a:t>PYTHON BASICS – A Self-Teaching Introduction</a:t>
            </a:r>
            <a:r>
              <a:rPr lang="en-US" altLang="zh-CN" sz="1400" dirty="0"/>
              <a:t>, </a:t>
            </a:r>
            <a:r>
              <a:rPr lang="en-US" altLang="zh-CN" sz="1400" dirty="0">
                <a:solidFill>
                  <a:srgbClr val="C55A11"/>
                </a:solidFill>
              </a:rPr>
              <a:t>New Age International Publishers</a:t>
            </a:r>
            <a:endParaRPr lang="en-US" altLang="zh-CN" sz="1400" dirty="0">
              <a:solidFill>
                <a:srgbClr val="C55A11"/>
              </a:solidFill>
            </a:endParaRPr>
          </a:p>
          <a:p>
            <a:pPr marL="514350" lvl="0" indent="-514350">
              <a:buAutoNum type="arabicPeriod"/>
            </a:pPr>
            <a:endParaRPr lang="en-US" altLang="zh-CN" sz="1400" dirty="0"/>
          </a:p>
        </p:txBody>
      </p:sp>
      <p:pic>
        <p:nvPicPr>
          <p:cNvPr id="4" name="Picture 2"/>
          <p:cNvPicPr>
            <a:picLocks noChangeAspect="1"/>
          </p:cNvPicPr>
          <p:nvPr/>
        </p:nvPicPr>
        <p:blipFill>
          <a:blip r:embed="rId1"/>
          <a:stretch>
            <a:fillRect/>
          </a:stretch>
        </p:blipFill>
        <p:spPr>
          <a:xfrm>
            <a:off x="788275" y="1558063"/>
            <a:ext cx="2207343" cy="3331431"/>
          </a:xfrm>
          <a:prstGeom prst="rect">
            <a:avLst/>
          </a:prstGeom>
        </p:spPr>
      </p:pic>
      <p:pic>
        <p:nvPicPr>
          <p:cNvPr id="5" name="Picture 1" descr="page1image364720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3293" y="1558065"/>
            <a:ext cx="2310507" cy="33314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age1image359183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7380" y="1558066"/>
            <a:ext cx="2332000" cy="333142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1"/>
          <p:cNvPicPr>
            <a:picLocks noChangeAspect="1"/>
          </p:cNvPicPr>
          <p:nvPr/>
        </p:nvPicPr>
        <p:blipFill>
          <a:blip r:embed="rId4"/>
          <a:stretch>
            <a:fillRect/>
          </a:stretch>
        </p:blipFill>
        <p:spPr>
          <a:xfrm>
            <a:off x="6262021" y="1558065"/>
            <a:ext cx="2310507" cy="333142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Syllabus</a:t>
            </a:r>
            <a:endParaRPr kumimoji="1" lang="zh-CN" altLang="en-US" dirty="0"/>
          </a:p>
        </p:txBody>
      </p:sp>
      <p:graphicFrame>
        <p:nvGraphicFramePr>
          <p:cNvPr id="6" name="表格 4"/>
          <p:cNvGraphicFramePr>
            <a:graphicFrameLocks noGrp="1"/>
          </p:cNvGraphicFramePr>
          <p:nvPr/>
        </p:nvGraphicFramePr>
        <p:xfrm>
          <a:off x="468900" y="1539457"/>
          <a:ext cx="5272912" cy="4691018"/>
        </p:xfrm>
        <a:graphic>
          <a:graphicData uri="http://schemas.openxmlformats.org/drawingml/2006/table">
            <a:tbl>
              <a:tblPr firstRow="1" bandRow="1">
                <a:tableStyleId>{21E4AEA4-8DFA-4A89-87EB-49C32662AFE0}</a:tableStyleId>
              </a:tblPr>
              <a:tblGrid>
                <a:gridCol w="1039340"/>
                <a:gridCol w="2377960"/>
                <a:gridCol w="1855612"/>
              </a:tblGrid>
              <a:tr h="645371">
                <a:tc>
                  <a:txBody>
                    <a:bodyPr/>
                    <a:lstStyle/>
                    <a:p>
                      <a:r>
                        <a:rPr lang="en-US" altLang="zh-CN" dirty="0"/>
                        <a:t>Week</a:t>
                      </a:r>
                      <a:endParaRPr lang="zh-CN" altLang="en-US" dirty="0"/>
                    </a:p>
                  </a:txBody>
                  <a:tcPr/>
                </a:tc>
                <a:tc>
                  <a:txBody>
                    <a:bodyPr/>
                    <a:lstStyle/>
                    <a:p>
                      <a:r>
                        <a:rPr lang="en-US" altLang="zh-CN" dirty="0"/>
                        <a:t>Content</a:t>
                      </a:r>
                      <a:endParaRPr lang="zh-CN" altLang="en-US" dirty="0"/>
                    </a:p>
                  </a:txBody>
                  <a:tcPr/>
                </a:tc>
                <a:tc>
                  <a:txBody>
                    <a:bodyPr/>
                    <a:lstStyle/>
                    <a:p>
                      <a:r>
                        <a:rPr lang="en-US" altLang="zh-CN" dirty="0"/>
                        <a:t>Assignment / Quiz</a:t>
                      </a:r>
                      <a:endParaRPr lang="zh-CN" altLang="en-US" dirty="0"/>
                    </a:p>
                  </a:txBody>
                  <a:tcPr/>
                </a:tc>
              </a:tr>
              <a:tr h="913259">
                <a:tc>
                  <a:txBody>
                    <a:bodyPr/>
                    <a:lstStyle/>
                    <a:p>
                      <a:r>
                        <a:rPr kumimoji="1" lang="en-US" altLang="zh-CN" dirty="0"/>
                        <a:t>Week 1</a:t>
                      </a:r>
                      <a:endParaRPr lang="zh-CN" altLang="en-US" dirty="0"/>
                    </a:p>
                  </a:txBody>
                  <a:tcPr/>
                </a:tc>
                <a:tc>
                  <a:txBody>
                    <a:bodyPr/>
                    <a:lstStyle/>
                    <a:p>
                      <a:r>
                        <a:rPr kumimoji="1" lang="en-US" altLang="zh-CN" dirty="0"/>
                        <a:t>Introduction; Anaconda &amp; </a:t>
                      </a:r>
                      <a:r>
                        <a:rPr kumimoji="1" lang="en-US" altLang="zh-CN" dirty="0" err="1"/>
                        <a:t>Jupyter</a:t>
                      </a:r>
                      <a:r>
                        <a:rPr kumimoji="1" lang="en-US" altLang="zh-CN" dirty="0"/>
                        <a:t> Notebook</a:t>
                      </a:r>
                      <a:endParaRPr lang="zh-CN" altLang="en-US" dirty="0"/>
                    </a:p>
                  </a:txBody>
                  <a:tcPr/>
                </a:tc>
                <a:tc>
                  <a:txBody>
                    <a:bodyPr/>
                    <a:lstStyle/>
                    <a:p>
                      <a:endParaRPr lang="zh-CN" altLang="en-US" dirty="0"/>
                    </a:p>
                  </a:txBody>
                  <a:tcPr/>
                </a:tc>
              </a:tr>
              <a:tr h="370377">
                <a:tc>
                  <a:txBody>
                    <a:bodyPr/>
                    <a:lstStyle/>
                    <a:p>
                      <a:r>
                        <a:rPr kumimoji="1" lang="en-US" altLang="zh-CN" dirty="0"/>
                        <a:t>Week 2</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Data types I</a:t>
                      </a:r>
                      <a:endParaRPr kumimoji="1" lang="en-US" altLang="zh-C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txBody>
                  <a:tcPr/>
                </a:tc>
              </a:tr>
              <a:tr h="370377">
                <a:tc>
                  <a:txBody>
                    <a:bodyPr/>
                    <a:lstStyle/>
                    <a:p>
                      <a:r>
                        <a:rPr kumimoji="1" lang="en-US" altLang="zh-CN" dirty="0"/>
                        <a:t>Week 3</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Data types II</a:t>
                      </a:r>
                      <a:endParaRPr kumimoji="1" lang="en-US" altLang="zh-C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Assignment 1</a:t>
                      </a:r>
                      <a:endParaRPr kumimoji="1" lang="en-US" altLang="zh-CN" dirty="0"/>
                    </a:p>
                  </a:txBody>
                  <a:tcPr/>
                </a:tc>
              </a:tr>
              <a:tr h="639282">
                <a:tc>
                  <a:txBody>
                    <a:bodyPr/>
                    <a:lstStyle/>
                    <a:p>
                      <a:r>
                        <a:rPr kumimoji="1" lang="en-US" altLang="zh-CN" dirty="0"/>
                        <a:t>Week 4</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Flow control I</a:t>
                      </a:r>
                      <a:endParaRPr kumimoji="1" lang="en-US" altLang="zh-C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txBody>
                  <a:tcPr/>
                </a:tc>
              </a:tr>
              <a:tr h="370377">
                <a:tc>
                  <a:txBody>
                    <a:bodyPr/>
                    <a:lstStyle/>
                    <a:p>
                      <a:r>
                        <a:rPr kumimoji="1" lang="en-US" altLang="zh-CN" dirty="0"/>
                        <a:t>Week 5</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Flow control II</a:t>
                      </a:r>
                      <a:endParaRPr kumimoji="1" lang="en-US" altLang="zh-C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Quiz 1, </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Assignment 2</a:t>
                      </a:r>
                      <a:endParaRPr kumimoji="1" lang="en-US" altLang="zh-CN" dirty="0"/>
                    </a:p>
                  </a:txBody>
                  <a:tcPr/>
                </a:tc>
              </a:tr>
              <a:tr h="37037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Week 6</a:t>
                      </a:r>
                      <a:endParaRPr lang="zh-CN" altLang="en-US" dirty="0"/>
                    </a:p>
                  </a:txBody>
                  <a:tcPr/>
                </a:tc>
                <a:tc>
                  <a:txBody>
                    <a:bodyPr/>
                    <a:lstStyle/>
                    <a:p>
                      <a:r>
                        <a:rPr kumimoji="1" lang="en-US" altLang="zh-CN" dirty="0"/>
                        <a:t>Input and output I</a:t>
                      </a:r>
                      <a:endParaRPr kumimoji="1" lang="en-US" altLang="zh-C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txBody>
                  <a:tcPr/>
                </a:tc>
              </a:tr>
              <a:tr h="37037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Week 7</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Input and output II</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Assignment 3</a:t>
                      </a:r>
                      <a:endParaRPr kumimoji="1" lang="en-US" altLang="zh-CN" dirty="0"/>
                    </a:p>
                  </a:txBody>
                  <a:tcPr/>
                </a:tc>
              </a:tr>
              <a:tr h="370377">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Week 8</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Functions</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txBody>
                  <a:tcPr/>
                </a:tc>
              </a:tr>
            </a:tbl>
          </a:graphicData>
        </a:graphic>
      </p:graphicFrame>
      <p:graphicFrame>
        <p:nvGraphicFramePr>
          <p:cNvPr id="7" name="表格 6"/>
          <p:cNvGraphicFramePr>
            <a:graphicFrameLocks noGrp="1"/>
          </p:cNvGraphicFramePr>
          <p:nvPr/>
        </p:nvGraphicFramePr>
        <p:xfrm>
          <a:off x="5950534" y="1539457"/>
          <a:ext cx="5479466" cy="4178876"/>
        </p:xfrm>
        <a:graphic>
          <a:graphicData uri="http://schemas.openxmlformats.org/drawingml/2006/table">
            <a:tbl>
              <a:tblPr firstRow="1" bandRow="1">
                <a:tableStyleId>{21E4AEA4-8DFA-4A89-87EB-49C32662AFE0}</a:tableStyleId>
              </a:tblPr>
              <a:tblGrid>
                <a:gridCol w="1298405"/>
                <a:gridCol w="2552065"/>
                <a:gridCol w="1628996"/>
              </a:tblGrid>
              <a:tr h="398522">
                <a:tc>
                  <a:txBody>
                    <a:bodyPr/>
                    <a:lstStyle/>
                    <a:p>
                      <a:r>
                        <a:rPr lang="en-US" altLang="zh-CN" dirty="0"/>
                        <a:t>Week</a:t>
                      </a:r>
                      <a:endParaRPr lang="zh-CN" altLang="en-US" dirty="0"/>
                    </a:p>
                  </a:txBody>
                  <a:tcPr/>
                </a:tc>
                <a:tc>
                  <a:txBody>
                    <a:bodyPr/>
                    <a:lstStyle/>
                    <a:p>
                      <a:r>
                        <a:rPr lang="en-US" altLang="zh-CN" dirty="0"/>
                        <a:t>Content</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Assignment / Quiz</a:t>
                      </a:r>
                      <a:endParaRPr lang="zh-CN" altLang="en-US" dirty="0"/>
                    </a:p>
                  </a:txBody>
                  <a:tcPr/>
                </a:tc>
              </a:tr>
              <a:tr h="592274">
                <a:tc>
                  <a:txBody>
                    <a:bodyPr/>
                    <a:lstStyle/>
                    <a:p>
                      <a:r>
                        <a:rPr kumimoji="1" lang="en-US" altLang="zh-CN" dirty="0"/>
                        <a:t>Week 9</a:t>
                      </a:r>
                      <a:endParaRPr lang="zh-CN" altLang="en-US" dirty="0"/>
                    </a:p>
                  </a:txBody>
                  <a:tcPr/>
                </a:tc>
                <a:tc>
                  <a:txBody>
                    <a:bodyPr/>
                    <a:lstStyle/>
                    <a:p>
                      <a:r>
                        <a:rPr lang="en-US" altLang="zh-CN" dirty="0"/>
                        <a:t>Class</a:t>
                      </a:r>
                      <a:r>
                        <a:rPr lang="zh-CN" altLang="en-US" dirty="0"/>
                        <a:t> </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Quiz 2, Assignment 4</a:t>
                      </a:r>
                      <a:endParaRPr kumimoji="1" lang="en-US" altLang="zh-CN" dirty="0"/>
                    </a:p>
                  </a:txBody>
                  <a:tcPr/>
                </a:tc>
              </a:tr>
              <a:tr h="507326">
                <a:tc>
                  <a:txBody>
                    <a:bodyPr/>
                    <a:lstStyle/>
                    <a:p>
                      <a:r>
                        <a:rPr kumimoji="1" lang="en-US" altLang="zh-CN" dirty="0"/>
                        <a:t>Week 10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err="1"/>
                        <a:t>Numpy</a:t>
                      </a:r>
                      <a:r>
                        <a:rPr kumimoji="1" lang="en-US" altLang="zh-CN" dirty="0"/>
                        <a:t> &amp; </a:t>
                      </a:r>
                      <a:r>
                        <a:rPr kumimoji="1" lang="en-US" altLang="zh-CN" dirty="0" err="1"/>
                        <a:t>Scipy</a:t>
                      </a:r>
                      <a:r>
                        <a:rPr kumimoji="1" lang="en-US" altLang="zh-CN" dirty="0"/>
                        <a:t> I</a:t>
                      </a:r>
                      <a:endParaRPr kumimoji="1" lang="en-US" altLang="zh-CN"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txBody>
                  <a:tcPr/>
                </a:tc>
              </a:tr>
              <a:tr h="398522">
                <a:tc>
                  <a:txBody>
                    <a:bodyPr/>
                    <a:lstStyle/>
                    <a:p>
                      <a:r>
                        <a:rPr kumimoji="1" lang="en-US" altLang="zh-CN" dirty="0"/>
                        <a:t>Week 11</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err="1"/>
                        <a:t>Numpy</a:t>
                      </a:r>
                      <a:r>
                        <a:rPr kumimoji="1" lang="en-US" altLang="zh-CN" dirty="0"/>
                        <a:t> &amp; </a:t>
                      </a:r>
                      <a:r>
                        <a:rPr kumimoji="1" lang="en-US" altLang="zh-CN" dirty="0" err="1"/>
                        <a:t>Scipy</a:t>
                      </a:r>
                      <a:r>
                        <a:rPr kumimoji="1" lang="en-US" altLang="zh-CN"/>
                        <a:t> II</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Assignment 5</a:t>
                      </a:r>
                      <a:endParaRPr lang="zh-CN" altLang="en-US" dirty="0"/>
                    </a:p>
                  </a:txBody>
                  <a:tcPr/>
                </a:tc>
              </a:tr>
              <a:tr h="398522">
                <a:tc>
                  <a:txBody>
                    <a:bodyPr/>
                    <a:lstStyle/>
                    <a:p>
                      <a:r>
                        <a:rPr kumimoji="1" lang="en-US" altLang="zh-CN" dirty="0"/>
                        <a:t>Week 12</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Pandas I</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txBody>
                  <a:tcPr/>
                </a:tc>
              </a:tr>
              <a:tr h="398522">
                <a:tc>
                  <a:txBody>
                    <a:bodyPr/>
                    <a:lstStyle/>
                    <a:p>
                      <a:r>
                        <a:rPr kumimoji="1" lang="en-US" altLang="zh-CN" dirty="0"/>
                        <a:t>Week 13</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Pandas II</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Assignment 6</a:t>
                      </a:r>
                      <a:endParaRPr kumimoji="1" lang="en-US" altLang="zh-CN" dirty="0"/>
                    </a:p>
                  </a:txBody>
                  <a:tcPr/>
                </a:tc>
              </a:tr>
              <a:tr h="39878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Week 14</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Data Visualization I</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Quiz 3</a:t>
                      </a:r>
                      <a:endParaRPr kumimoji="1" lang="en-US" altLang="zh-CN" dirty="0"/>
                    </a:p>
                  </a:txBody>
                  <a:tcPr/>
                </a:tc>
              </a:tr>
              <a:tr h="398522">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Week 15</a:t>
                      </a:r>
                      <a:endParaRPr lang="zh-CN" altLang="en-US" dirty="0"/>
                    </a:p>
                  </a:txBody>
                  <a:tcPr/>
                </a:tc>
                <a:tc>
                  <a:txBody>
                    <a:bodyPr/>
                    <a:lstStyle/>
                    <a:p>
                      <a:r>
                        <a:rPr kumimoji="1" lang="en-US" altLang="zh-CN" dirty="0"/>
                        <a:t>Data Visualization II</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txBody>
                  <a:tcPr/>
                </a:tc>
              </a:tr>
              <a:tr h="398522">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dirty="0"/>
                        <a:t>Week 16</a:t>
                      </a:r>
                      <a:endParaRPr lang="zh-CN" altLang="en-US" dirty="0"/>
                    </a:p>
                  </a:txBody>
                  <a:tcPr/>
                </a:tc>
                <a:tc>
                  <a:txBody>
                    <a:bodyPr/>
                    <a:lstStyle/>
                    <a:p>
                      <a:r>
                        <a:rPr lang="en-US" altLang="zh-CN" dirty="0"/>
                        <a:t>Basic statistics in Python </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en-US" altLang="zh-CN" dirty="0"/>
                    </a:p>
                  </a:txBody>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What is a program?</a:t>
            </a:r>
            <a:endParaRPr kumimoji="1" lang="zh-CN" altLang="en-US" dirty="0"/>
          </a:p>
        </p:txBody>
      </p:sp>
      <p:sp>
        <p:nvSpPr>
          <p:cNvPr id="3" name="内容占位符 2"/>
          <p:cNvSpPr>
            <a:spLocks noGrp="1"/>
          </p:cNvSpPr>
          <p:nvPr>
            <p:ph idx="1"/>
          </p:nvPr>
        </p:nvSpPr>
        <p:spPr>
          <a:xfrm>
            <a:off x="838200" y="1825625"/>
            <a:ext cx="10515600" cy="4351338"/>
          </a:xfrm>
        </p:spPr>
        <p:txBody>
          <a:bodyPr/>
          <a:lstStyle/>
          <a:p>
            <a:r>
              <a:rPr lang="en-US" altLang="zh-CN" dirty="0"/>
              <a:t>A </a:t>
            </a:r>
            <a:r>
              <a:rPr lang="en-US" altLang="zh-CN" i="1" dirty="0">
                <a:solidFill>
                  <a:schemeClr val="accent2">
                    <a:lumMod val="75000"/>
                  </a:schemeClr>
                </a:solidFill>
              </a:rPr>
              <a:t>program</a:t>
            </a:r>
            <a:r>
              <a:rPr lang="en-US" altLang="zh-CN" dirty="0"/>
              <a:t> is a set of </a:t>
            </a:r>
            <a:r>
              <a:rPr lang="en-US" altLang="zh-CN" b="1" dirty="0">
                <a:solidFill>
                  <a:schemeClr val="accent2">
                    <a:lumMod val="75000"/>
                  </a:schemeClr>
                </a:solidFill>
              </a:rPr>
              <a:t>ordered</a:t>
            </a:r>
            <a:r>
              <a:rPr lang="en-US" altLang="zh-CN" dirty="0"/>
              <a:t> instructions designed to command the computer to do something. </a:t>
            </a:r>
            <a:endParaRPr lang="en-US" altLang="zh-CN" dirty="0"/>
          </a:p>
          <a:p>
            <a:endParaRPr kumimoji="1" lang="zh-CN" altLang="en-US" dirty="0"/>
          </a:p>
        </p:txBody>
      </p:sp>
      <p:pic>
        <p:nvPicPr>
          <p:cNvPr id="18" name="Picture 4" descr="Aws, Microsoft, Google and More Respond on Chip Vulnerability Issue"/>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72919" y="3549746"/>
            <a:ext cx="2568188" cy="17142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computer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3931" y="3298270"/>
            <a:ext cx="1844537" cy="1844537"/>
          </a:xfrm>
          <a:prstGeom prst="rect">
            <a:avLst/>
          </a:prstGeom>
          <a:noFill/>
          <a:extLst>
            <a:ext uri="{909E8E84-426E-40DD-AFC4-6F175D3DCCD1}">
              <a14:hiddenFill xmlns:a14="http://schemas.microsoft.com/office/drawing/2010/main">
                <a:solidFill>
                  <a:srgbClr val="FFFFFF"/>
                </a:solidFill>
              </a14:hiddenFill>
            </a:ext>
          </a:extLst>
        </p:spPr>
      </p:pic>
      <p:pic>
        <p:nvPicPr>
          <p:cNvPr id="20" name="图片 7"/>
          <p:cNvPicPr>
            <a:picLocks noChangeAspect="1"/>
          </p:cNvPicPr>
          <p:nvPr/>
        </p:nvPicPr>
        <p:blipFill>
          <a:blip r:embed="rId3"/>
          <a:stretch>
            <a:fillRect/>
          </a:stretch>
        </p:blipFill>
        <p:spPr>
          <a:xfrm>
            <a:off x="838200" y="3429000"/>
            <a:ext cx="3536159" cy="1834980"/>
          </a:xfrm>
          <a:prstGeom prst="rect">
            <a:avLst/>
          </a:prstGeom>
        </p:spPr>
      </p:pic>
      <p:cxnSp>
        <p:nvCxnSpPr>
          <p:cNvPr id="21" name="直线箭头连接符 12"/>
          <p:cNvCxnSpPr/>
          <p:nvPr/>
        </p:nvCxnSpPr>
        <p:spPr>
          <a:xfrm>
            <a:off x="4374359" y="4299356"/>
            <a:ext cx="702781"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2" name="文本框 15"/>
          <p:cNvSpPr txBox="1"/>
          <p:nvPr/>
        </p:nvSpPr>
        <p:spPr>
          <a:xfrm>
            <a:off x="5916113" y="4059444"/>
            <a:ext cx="790601" cy="461665"/>
          </a:xfrm>
          <a:prstGeom prst="rect">
            <a:avLst/>
          </a:prstGeom>
          <a:noFill/>
        </p:spPr>
        <p:txBody>
          <a:bodyPr wrap="none" rtlCol="0">
            <a:spAutoFit/>
          </a:bodyPr>
          <a:lstStyle/>
          <a:p>
            <a:r>
              <a:rPr kumimoji="1" lang="en-US" altLang="zh-CN" sz="2400" dirty="0">
                <a:latin typeface="Lato" panose="020F0502020204030203" pitchFamily="34" charset="0"/>
                <a:ea typeface="Lato" panose="020F0502020204030203" pitchFamily="34" charset="0"/>
                <a:cs typeface="Lato" panose="020F0502020204030203" pitchFamily="34" charset="0"/>
              </a:rPr>
              <a:t>14.7</a:t>
            </a:r>
            <a:endParaRPr kumimoji="1" lang="zh-CN" altLang="en-US" sz="2400" dirty="0">
              <a:latin typeface="Lato" panose="020F0502020204030203" pitchFamily="34" charset="0"/>
              <a:cs typeface="Lato" panose="020F0502020204030203" pitchFamily="34" charset="0"/>
            </a:endParaRPr>
          </a:p>
        </p:txBody>
      </p:sp>
      <p:cxnSp>
        <p:nvCxnSpPr>
          <p:cNvPr id="23" name="直线箭头连接符 12"/>
          <p:cNvCxnSpPr/>
          <p:nvPr/>
        </p:nvCxnSpPr>
        <p:spPr>
          <a:xfrm>
            <a:off x="6938468" y="4059444"/>
            <a:ext cx="702781"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4" name="直线箭头连接符 12"/>
          <p:cNvCxnSpPr/>
          <p:nvPr/>
        </p:nvCxnSpPr>
        <p:spPr>
          <a:xfrm flipH="1">
            <a:off x="6938468" y="4406863"/>
            <a:ext cx="688796"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Programming languages</a:t>
            </a:r>
            <a:endParaRPr kumimoji="1" lang="zh-CN" altLang="en-US" dirty="0"/>
          </a:p>
        </p:txBody>
      </p:sp>
      <p:sp>
        <p:nvSpPr>
          <p:cNvPr id="3" name="内容占位符 2"/>
          <p:cNvSpPr>
            <a:spLocks noGrp="1"/>
          </p:cNvSpPr>
          <p:nvPr>
            <p:ph idx="1"/>
          </p:nvPr>
        </p:nvSpPr>
        <p:spPr>
          <a:xfrm>
            <a:off x="838200" y="1825625"/>
            <a:ext cx="10515600" cy="4351338"/>
          </a:xfrm>
        </p:spPr>
        <p:txBody>
          <a:bodyPr/>
          <a:lstStyle/>
          <a:p>
            <a:r>
              <a:rPr lang="en-US" altLang="zh-CN" dirty="0"/>
              <a:t>A </a:t>
            </a:r>
            <a:r>
              <a:rPr lang="en-US" altLang="zh-CN" i="1" dirty="0">
                <a:solidFill>
                  <a:srgbClr val="C55A11"/>
                </a:solidFill>
              </a:rPr>
              <a:t>programming language </a:t>
            </a:r>
            <a:r>
              <a:rPr lang="en-US" altLang="zh-CN" dirty="0"/>
              <a:t>is a computer language engineered to communicate instructions to a machine.</a:t>
            </a:r>
            <a:endParaRPr lang="en-US" altLang="zh-CN" dirty="0"/>
          </a:p>
          <a:p>
            <a:endParaRPr lang="en-US" altLang="zh-CN" dirty="0"/>
          </a:p>
          <a:p>
            <a:endParaRPr kumimoji="1" lang="zh-CN" altLang="en-US" dirty="0"/>
          </a:p>
        </p:txBody>
      </p:sp>
      <p:pic>
        <p:nvPicPr>
          <p:cNvPr id="11" name="Picture 5"/>
          <p:cNvPicPr>
            <a:picLocks noChangeAspect="1"/>
          </p:cNvPicPr>
          <p:nvPr/>
        </p:nvPicPr>
        <p:blipFill rotWithShape="1">
          <a:blip r:embed="rId1"/>
          <a:srcRect l="18819" b="65299"/>
          <a:stretch>
            <a:fillRect/>
          </a:stretch>
        </p:blipFill>
        <p:spPr>
          <a:xfrm>
            <a:off x="6432681" y="3047812"/>
            <a:ext cx="3911076" cy="1235082"/>
          </a:xfrm>
          <a:prstGeom prst="rect">
            <a:avLst/>
          </a:prstGeom>
        </p:spPr>
      </p:pic>
      <p:grpSp>
        <p:nvGrpSpPr>
          <p:cNvPr id="4" name="组合 3"/>
          <p:cNvGrpSpPr/>
          <p:nvPr/>
        </p:nvGrpSpPr>
        <p:grpSpPr>
          <a:xfrm>
            <a:off x="1333618" y="2735623"/>
            <a:ext cx="4762382" cy="3576277"/>
            <a:chOff x="767229" y="2777941"/>
            <a:chExt cx="4762382" cy="3576277"/>
          </a:xfrm>
        </p:grpSpPr>
        <p:pic>
          <p:nvPicPr>
            <p:cNvPr id="12" name="Picture 5"/>
            <p:cNvPicPr>
              <a:picLocks noChangeAspect="1"/>
            </p:cNvPicPr>
            <p:nvPr/>
          </p:nvPicPr>
          <p:blipFill rotWithShape="1">
            <a:blip r:embed="rId1"/>
            <a:srcRect l="18819" t="36104" b="-1"/>
            <a:stretch>
              <a:fillRect/>
            </a:stretch>
          </p:blipFill>
          <p:spPr>
            <a:xfrm>
              <a:off x="1618535" y="3651359"/>
              <a:ext cx="3911076" cy="2274160"/>
            </a:xfrm>
            <a:prstGeom prst="rect">
              <a:avLst/>
            </a:prstGeom>
          </p:spPr>
        </p:pic>
        <p:pic>
          <p:nvPicPr>
            <p:cNvPr id="13" name="Picture 5"/>
            <p:cNvPicPr>
              <a:picLocks noChangeAspect="1"/>
            </p:cNvPicPr>
            <p:nvPr/>
          </p:nvPicPr>
          <p:blipFill rotWithShape="1">
            <a:blip r:embed="rId1"/>
            <a:srcRect l="-2280" r="80664" b="-479"/>
            <a:stretch>
              <a:fillRect/>
            </a:stretch>
          </p:blipFill>
          <p:spPr>
            <a:xfrm>
              <a:off x="767229" y="2777941"/>
              <a:ext cx="1041400" cy="3576277"/>
            </a:xfrm>
            <a:prstGeom prst="rect">
              <a:avLst/>
            </a:prstGeom>
          </p:spPr>
        </p:pic>
      </p:grpSp>
      <p:sp>
        <p:nvSpPr>
          <p:cNvPr id="7" name="左大括号 6"/>
          <p:cNvSpPr/>
          <p:nvPr/>
        </p:nvSpPr>
        <p:spPr>
          <a:xfrm>
            <a:off x="6165981" y="3143250"/>
            <a:ext cx="266700" cy="1083332"/>
          </a:xfrm>
          <a:prstGeom prst="leftBrace">
            <a:avLst/>
          </a:prstGeom>
          <a:ln w="38100">
            <a:solidFill>
              <a:srgbClr val="C55A1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Machine Language (</a:t>
            </a:r>
            <a:r>
              <a:rPr kumimoji="1" lang="zh-CN" altLang="en-US" dirty="0"/>
              <a:t>机器语言</a:t>
            </a:r>
            <a:r>
              <a:rPr kumimoji="1" lang="en-US" altLang="zh-CN" dirty="0"/>
              <a:t>)</a:t>
            </a:r>
            <a:endParaRPr kumimoji="1" lang="zh-CN" altLang="en-US" dirty="0"/>
          </a:p>
        </p:txBody>
      </p:sp>
      <p:sp>
        <p:nvSpPr>
          <p:cNvPr id="3" name="内容占位符 2"/>
          <p:cNvSpPr>
            <a:spLocks noGrp="1"/>
          </p:cNvSpPr>
          <p:nvPr>
            <p:ph idx="1"/>
          </p:nvPr>
        </p:nvSpPr>
        <p:spPr>
          <a:xfrm>
            <a:off x="838200" y="1572260"/>
            <a:ext cx="10515600" cy="4351338"/>
          </a:xfrm>
        </p:spPr>
        <p:txBody>
          <a:bodyPr/>
          <a:lstStyle/>
          <a:p>
            <a:r>
              <a:rPr kumimoji="1" lang="en-US" altLang="zh-CN" dirty="0"/>
              <a:t>A low-level computer language that is designed to be </a:t>
            </a:r>
            <a:r>
              <a:rPr kumimoji="1" lang="en-US" altLang="zh-CN" b="1" dirty="0">
                <a:solidFill>
                  <a:srgbClr val="C55A11"/>
                </a:solidFill>
              </a:rPr>
              <a:t>directly understandable by a computer</a:t>
            </a:r>
            <a:r>
              <a:rPr kumimoji="1" lang="en-US" altLang="zh-CN" dirty="0"/>
              <a:t>.</a:t>
            </a:r>
            <a:endParaRPr kumimoji="1" lang="en-US" altLang="zh-CN" dirty="0"/>
          </a:p>
          <a:p>
            <a:r>
              <a:rPr kumimoji="1" lang="en-US" altLang="zh-CN" dirty="0"/>
              <a:t>Entirely comprised of </a:t>
            </a:r>
            <a:r>
              <a:rPr kumimoji="1" lang="en-US" altLang="zh-CN" b="1" dirty="0">
                <a:solidFill>
                  <a:srgbClr val="C55A11"/>
                </a:solidFill>
              </a:rPr>
              <a:t>binary</a:t>
            </a:r>
            <a:r>
              <a:rPr kumimoji="1" lang="en-US" altLang="zh-CN" dirty="0"/>
              <a:t>, 0’s and 1’s, e.g., 00100100</a:t>
            </a:r>
            <a:endParaRPr kumimoji="1" lang="en-US" altLang="zh-CN" dirty="0"/>
          </a:p>
          <a:p>
            <a:r>
              <a:rPr kumimoji="1" lang="en-US" altLang="zh-CN" dirty="0"/>
              <a:t>All programs must be converted into machine language before they can be run</a:t>
            </a:r>
            <a:endParaRPr kumimoji="1" lang="en-US" altLang="zh-CN" dirty="0"/>
          </a:p>
          <a:p>
            <a:r>
              <a:rPr kumimoji="1" lang="en-US" altLang="zh-CN" dirty="0"/>
              <a:t>Can run and execute very fast</a:t>
            </a:r>
            <a:endParaRPr kumimoji="1" lang="en-US" altLang="zh-CN" dirty="0"/>
          </a:p>
          <a:p>
            <a:r>
              <a:rPr kumimoji="1" lang="en-US" altLang="zh-CN" dirty="0"/>
              <a:t>Almost impossible to read; hard to maintain and debug</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pPr marL="0" indent="0">
              <a:buNone/>
            </a:pPr>
            <a:endParaRPr kumimoji="1" lang="en-US" altLang="zh-CN" dirty="0"/>
          </a:p>
        </p:txBody>
      </p:sp>
      <p:sp>
        <p:nvSpPr>
          <p:cNvPr id="5" name="TextBox 11"/>
          <p:cNvSpPr txBox="1"/>
          <p:nvPr/>
        </p:nvSpPr>
        <p:spPr>
          <a:xfrm>
            <a:off x="628267" y="5688916"/>
            <a:ext cx="4991101" cy="830997"/>
          </a:xfrm>
          <a:prstGeom prst="rect">
            <a:avLst/>
          </a:prstGeom>
          <a:noFill/>
        </p:spPr>
        <p:txBody>
          <a:bodyPr wrap="square">
            <a:spAutoFit/>
          </a:bodyPr>
          <a:lstStyle/>
          <a:p>
            <a:pPr lvl="1"/>
            <a:r>
              <a:rPr lang="en-US" altLang="zh-CN" sz="1600" dirty="0">
                <a:solidFill>
                  <a:srgbClr val="0000FF"/>
                </a:solidFill>
                <a:latin typeface="Lato" panose="020F0502020204030203" pitchFamily="34" charset="0"/>
                <a:ea typeface="Lato" panose="020F0502020204030203" pitchFamily="34" charset="0"/>
                <a:cs typeface="Lato" panose="020F0502020204030203" pitchFamily="34" charset="0"/>
              </a:rPr>
              <a:t>01001000 01100101 01101100 01101100 01101111 00100000 01010111 01101111 01110010 01101100 01100100</a:t>
            </a:r>
            <a:endParaRPr lang="zh-CN" altLang="en-US" sz="1600" dirty="0">
              <a:solidFill>
                <a:srgbClr val="0000FF"/>
              </a:solidFill>
              <a:latin typeface="Lato" panose="020F0502020204030203" pitchFamily="34" charset="0"/>
              <a:cs typeface="Lato" panose="020F0502020204030203" pitchFamily="34" charset="0"/>
            </a:endParaRPr>
          </a:p>
        </p:txBody>
      </p:sp>
      <p:sp>
        <p:nvSpPr>
          <p:cNvPr id="7" name="文本框 6"/>
          <p:cNvSpPr txBox="1"/>
          <p:nvPr/>
        </p:nvSpPr>
        <p:spPr>
          <a:xfrm>
            <a:off x="2246251" y="5299800"/>
            <a:ext cx="6096000" cy="369332"/>
          </a:xfrm>
          <a:prstGeom prst="rect">
            <a:avLst/>
          </a:prstGeom>
          <a:noFill/>
        </p:spPr>
        <p:txBody>
          <a:bodyPr wrap="square">
            <a:spAutoFit/>
          </a:bodyPr>
          <a:lstStyle/>
          <a:p>
            <a:r>
              <a:rPr lang="zh-CN" altLang="en-US" i="1" dirty="0">
                <a:latin typeface="Avenir Book" panose="02000503020000020003" pitchFamily="2" charset="0"/>
              </a:rPr>
              <a:t>Hello World.</a:t>
            </a:r>
            <a:endParaRPr lang="zh-CN" altLang="en-US" i="1" dirty="0">
              <a:latin typeface="Avenir Book" panose="02000503020000020003" pitchFamily="2" charset="0"/>
            </a:endParaRPr>
          </a:p>
        </p:txBody>
      </p:sp>
      <p:sp>
        <p:nvSpPr>
          <p:cNvPr id="8" name="文本框 7"/>
          <p:cNvSpPr txBox="1"/>
          <p:nvPr/>
        </p:nvSpPr>
        <p:spPr>
          <a:xfrm>
            <a:off x="5619115" y="5640705"/>
            <a:ext cx="6096000" cy="1875155"/>
          </a:xfrm>
          <a:prstGeom prst="rect">
            <a:avLst/>
          </a:prstGeom>
          <a:noFill/>
        </p:spPr>
        <p:txBody>
          <a:bodyPr wrap="square">
            <a:noAutofit/>
          </a:bodyPr>
          <a:lstStyle/>
          <a:p>
            <a:r>
              <a:rPr lang="zh-CN" altLang="en-US" dirty="0">
                <a:solidFill>
                  <a:schemeClr val="accent1">
                    <a:lumMod val="50000"/>
                  </a:schemeClr>
                </a:solidFill>
                <a:latin typeface="Avenir Book" panose="02000503020000020003" pitchFamily="2" charset="0"/>
              </a:rPr>
              <a:t>“There are 10 kinds of people in the world: those who understand binary numerals, and those who don</a:t>
            </a:r>
            <a:r>
              <a:rPr lang="en-US" altLang="zh-CN" dirty="0">
                <a:solidFill>
                  <a:schemeClr val="accent1">
                    <a:lumMod val="50000"/>
                  </a:schemeClr>
                </a:solidFill>
                <a:latin typeface="Avenir Book" panose="02000503020000020003" pitchFamily="2" charset="0"/>
              </a:rPr>
              <a:t>’</a:t>
            </a:r>
            <a:r>
              <a:rPr lang="zh-CN" altLang="en-US" dirty="0">
                <a:solidFill>
                  <a:schemeClr val="accent1">
                    <a:lumMod val="50000"/>
                  </a:schemeClr>
                </a:solidFill>
                <a:latin typeface="Avenir Book" panose="02000503020000020003" pitchFamily="2" charset="0"/>
              </a:rPr>
              <a:t>t.”</a:t>
            </a:r>
            <a:endParaRPr lang="en-US" altLang="zh-CN" dirty="0">
              <a:solidFill>
                <a:schemeClr val="accent1">
                  <a:lumMod val="50000"/>
                </a:schemeClr>
              </a:solidFill>
              <a:latin typeface="Avenir Book" panose="02000503020000020003" pitchFamily="2" charset="0"/>
            </a:endParaRPr>
          </a:p>
          <a:p>
            <a:endParaRPr lang="en-US" altLang="zh-CN" dirty="0">
              <a:latin typeface="Avenir Book" panose="02000503020000020003" pitchFamily="2" charset="0"/>
            </a:endParaRPr>
          </a:p>
          <a:p>
            <a:r>
              <a:rPr lang="en-US" altLang="zh-CN" dirty="0">
                <a:latin typeface="Avenir Book" panose="02000503020000020003" pitchFamily="2" charset="0"/>
              </a:rPr>
              <a:t>				</a:t>
            </a:r>
            <a:r>
              <a:rPr lang="zh-CN" altLang="en-US" dirty="0">
                <a:latin typeface="Avenir Book" panose="02000503020000020003" pitchFamily="2" charset="0"/>
              </a:rPr>
              <a:t>— </a:t>
            </a:r>
            <a:r>
              <a:rPr lang="zh-CN" altLang="en-US" i="1" dirty="0">
                <a:latin typeface="Avenir Book" panose="02000503020000020003" pitchFamily="2" charset="0"/>
              </a:rPr>
              <a:t>Ian Stewart</a:t>
            </a:r>
            <a:endParaRPr lang="zh-CN" altLang="en-US" i="1" dirty="0">
              <a:latin typeface="Avenir Book" panose="02000503020000020003" pitchFamily="2" charset="0"/>
            </a:endParaRPr>
          </a:p>
          <a:p>
            <a:endParaRPr lang="zh-CN" altLang="en-US" dirty="0">
              <a:latin typeface="Avenir Book" panose="02000503020000020003" pitchFamily="2" charset="0"/>
            </a:endParaRPr>
          </a:p>
          <a:p>
            <a:endParaRPr lang="zh-CN" altLang="en-US" dirty="0">
              <a:latin typeface="Avenir Book" panose="02000503020000020003" pitchFamily="2" charset="0"/>
            </a:endParaRPr>
          </a:p>
          <a:p>
            <a:r>
              <a:rPr lang="zh-CN" altLang="en-US" dirty="0">
                <a:latin typeface="Avenir Book" panose="02000503020000020003" pitchFamily="2" charset="0"/>
              </a:rPr>
              <a:t>                                                                                                                                </a:t>
            </a:r>
            <a:endParaRPr lang="zh-CN" altLang="en-US" dirty="0">
              <a:latin typeface="Avenir Book" panose="02000503020000020003" pitchFamily="2"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90500"/>
            <a:ext cx="10515600" cy="1325563"/>
          </a:xfrm>
        </p:spPr>
        <p:txBody>
          <a:bodyPr>
            <a:normAutofit/>
          </a:bodyPr>
          <a:lstStyle/>
          <a:p>
            <a:r>
              <a:rPr kumimoji="1" lang="en-US" altLang="zh-CN" dirty="0"/>
              <a:t>Assembly language (</a:t>
            </a:r>
            <a:r>
              <a:rPr kumimoji="1" lang="zh-CN" altLang="en-US" dirty="0"/>
              <a:t>汇编语言</a:t>
            </a:r>
            <a:r>
              <a:rPr kumimoji="1" lang="en-US" altLang="zh-CN" dirty="0"/>
              <a:t>)</a:t>
            </a:r>
            <a:endParaRPr kumimoji="1" lang="zh-CN" altLang="en-US" dirty="0"/>
          </a:p>
        </p:txBody>
      </p:sp>
      <p:sp>
        <p:nvSpPr>
          <p:cNvPr id="3" name="内容占位符 2"/>
          <p:cNvSpPr>
            <a:spLocks noGrp="1"/>
          </p:cNvSpPr>
          <p:nvPr>
            <p:ph idx="1"/>
          </p:nvPr>
        </p:nvSpPr>
        <p:spPr>
          <a:xfrm>
            <a:off x="838200" y="1553845"/>
            <a:ext cx="10515600" cy="3474175"/>
          </a:xfrm>
        </p:spPr>
        <p:txBody>
          <a:bodyPr>
            <a:normAutofit/>
          </a:bodyPr>
          <a:lstStyle/>
          <a:p>
            <a:r>
              <a:rPr kumimoji="1" lang="en-US" altLang="zh-CN" b="1" dirty="0">
                <a:solidFill>
                  <a:srgbClr val="C55A11"/>
                </a:solidFill>
              </a:rPr>
              <a:t>Human readable notation </a:t>
            </a:r>
            <a:r>
              <a:rPr kumimoji="1" lang="en-US" altLang="zh-CN" dirty="0"/>
              <a:t>for the machine language</a:t>
            </a:r>
            <a:endParaRPr kumimoji="1" lang="en-US" altLang="zh-CN" dirty="0"/>
          </a:p>
          <a:p>
            <a:r>
              <a:rPr kumimoji="1" lang="en-US" altLang="zh-CN" dirty="0"/>
              <a:t>Known as </a:t>
            </a:r>
            <a:r>
              <a:rPr kumimoji="1" lang="en-US" altLang="zh-CN" b="1" dirty="0">
                <a:solidFill>
                  <a:srgbClr val="C55A11"/>
                </a:solidFill>
              </a:rPr>
              <a:t>Symbolic</a:t>
            </a:r>
            <a:r>
              <a:rPr kumimoji="1" lang="en-US" altLang="zh-CN" dirty="0"/>
              <a:t> Programming Language</a:t>
            </a:r>
            <a:r>
              <a:rPr kumimoji="1" lang="zh-CN" altLang="en-US" dirty="0"/>
              <a:t> （符号语言）</a:t>
            </a:r>
            <a:endParaRPr kumimoji="1" lang="en-US" altLang="zh-CN" dirty="0"/>
          </a:p>
          <a:p>
            <a:r>
              <a:rPr kumimoji="1" lang="en-US" altLang="zh-CN" b="1" dirty="0">
                <a:solidFill>
                  <a:srgbClr val="C55A11"/>
                </a:solidFill>
              </a:rPr>
              <a:t>Assembler (</a:t>
            </a:r>
            <a:r>
              <a:rPr kumimoji="1" lang="zh-CN" altLang="en-US" dirty="0">
                <a:solidFill>
                  <a:srgbClr val="C55A11"/>
                </a:solidFill>
              </a:rPr>
              <a:t>汇编器</a:t>
            </a:r>
            <a:r>
              <a:rPr kumimoji="1" lang="en-US" altLang="zh-CN" b="1" dirty="0">
                <a:solidFill>
                  <a:srgbClr val="C55A11"/>
                </a:solidFill>
              </a:rPr>
              <a:t>)</a:t>
            </a:r>
            <a:r>
              <a:rPr kumimoji="1" lang="en-US" altLang="zh-CN" dirty="0"/>
              <a:t> must be used to convert assembly language to machine language</a:t>
            </a:r>
            <a:endParaRPr kumimoji="1" lang="en-US" altLang="zh-CN" dirty="0"/>
          </a:p>
          <a:p>
            <a:r>
              <a:rPr kumimoji="1" lang="en-US" altLang="zh-CN" dirty="0"/>
              <a:t>Still difficult for human to read; </a:t>
            </a:r>
            <a:r>
              <a:rPr kumimoji="1" lang="en-US" altLang="zh-CN" b="1" dirty="0">
                <a:solidFill>
                  <a:srgbClr val="C55A11"/>
                </a:solidFill>
              </a:rPr>
              <a:t>hardware-dependent</a:t>
            </a:r>
            <a:r>
              <a:rPr kumimoji="1" lang="en-US" altLang="zh-CN" dirty="0"/>
              <a:t>; difficult for portability</a:t>
            </a:r>
            <a:endParaRPr kumimoji="1" lang="en-US" altLang="zh-CN" dirty="0"/>
          </a:p>
        </p:txBody>
      </p:sp>
      <p:pic>
        <p:nvPicPr>
          <p:cNvPr id="1026" name="Picture 2" descr="Assembly Language Homework Help | Assembly Programming Writing Au"/>
          <p:cNvPicPr>
            <a:picLocks noChangeAspect="1" noChangeArrowheads="1"/>
          </p:cNvPicPr>
          <p:nvPr/>
        </p:nvPicPr>
        <p:blipFill rotWithShape="1">
          <a:blip r:embed="rId1">
            <a:extLst>
              <a:ext uri="{28A0092B-C50C-407E-A947-70E740481C1C}">
                <a14:useLocalDpi xmlns:a14="http://schemas.microsoft.com/office/drawing/2010/main" val="0"/>
              </a:ext>
            </a:extLst>
          </a:blip>
          <a:srcRect t="13459" b="17933"/>
          <a:stretch>
            <a:fillRect/>
          </a:stretch>
        </p:blipFill>
        <p:spPr bwMode="auto">
          <a:xfrm>
            <a:off x="3740728" y="4383961"/>
            <a:ext cx="5763490" cy="21089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2235"/>
            <a:ext cx="10515600" cy="1325563"/>
          </a:xfrm>
        </p:spPr>
        <p:txBody>
          <a:bodyPr>
            <a:normAutofit/>
          </a:bodyPr>
          <a:lstStyle/>
          <a:p>
            <a:r>
              <a:rPr kumimoji="1" lang="en-US" altLang="zh-CN" dirty="0"/>
              <a:t>High-level language (</a:t>
            </a:r>
            <a:r>
              <a:rPr kumimoji="1" lang="zh-CN" altLang="en-US" dirty="0"/>
              <a:t>高级语言</a:t>
            </a:r>
            <a:r>
              <a:rPr kumimoji="1" lang="en-US" altLang="zh-CN" dirty="0"/>
              <a:t>)</a:t>
            </a:r>
            <a:endParaRPr kumimoji="1" lang="zh-CN" altLang="en-US" dirty="0"/>
          </a:p>
        </p:txBody>
      </p:sp>
      <p:sp>
        <p:nvSpPr>
          <p:cNvPr id="3" name="内容占位符 2"/>
          <p:cNvSpPr>
            <a:spLocks noGrp="1"/>
          </p:cNvSpPr>
          <p:nvPr>
            <p:ph idx="1"/>
          </p:nvPr>
        </p:nvSpPr>
        <p:spPr>
          <a:xfrm>
            <a:off x="838200" y="1428115"/>
            <a:ext cx="10515600" cy="3474175"/>
          </a:xfrm>
        </p:spPr>
        <p:txBody>
          <a:bodyPr>
            <a:normAutofit/>
          </a:bodyPr>
          <a:lstStyle/>
          <a:p>
            <a:r>
              <a:rPr kumimoji="1" lang="en-US" altLang="zh-CN" dirty="0"/>
              <a:t>Close to human language</a:t>
            </a:r>
            <a:endParaRPr kumimoji="1" lang="en-US" altLang="zh-CN" dirty="0"/>
          </a:p>
          <a:p>
            <a:r>
              <a:rPr kumimoji="1" lang="en-US" altLang="zh-CN" dirty="0"/>
              <a:t>Platform independent</a:t>
            </a:r>
            <a:endParaRPr kumimoji="1" lang="en-US" altLang="zh-CN" dirty="0"/>
          </a:p>
          <a:p>
            <a:r>
              <a:rPr kumimoji="1" lang="en-US" altLang="zh-CN" dirty="0"/>
              <a:t>Easier to modify, faster to write code and debug</a:t>
            </a:r>
            <a:endParaRPr kumimoji="1" lang="en-US" altLang="zh-CN" dirty="0"/>
          </a:p>
          <a:p>
            <a:r>
              <a:rPr kumimoji="1" lang="en-US" altLang="zh-CN" dirty="0"/>
              <a:t>Must be translated into machine language before it can run (by either </a:t>
            </a:r>
            <a:r>
              <a:rPr kumimoji="1" lang="en-US" altLang="zh-CN" i="1" dirty="0">
                <a:solidFill>
                  <a:srgbClr val="C55A11"/>
                </a:solidFill>
              </a:rPr>
              <a:t>compiler(</a:t>
            </a:r>
            <a:r>
              <a:rPr kumimoji="1" lang="zh-CN" altLang="en-US" dirty="0">
                <a:solidFill>
                  <a:srgbClr val="C55A11"/>
                </a:solidFill>
              </a:rPr>
              <a:t>编译器</a:t>
            </a:r>
            <a:r>
              <a:rPr kumimoji="1" lang="en-US" altLang="zh-CN" i="1" dirty="0">
                <a:solidFill>
                  <a:srgbClr val="C55A11"/>
                </a:solidFill>
              </a:rPr>
              <a:t>)</a:t>
            </a:r>
            <a:r>
              <a:rPr kumimoji="1" lang="en-US" altLang="zh-CN" dirty="0"/>
              <a:t> or </a:t>
            </a:r>
            <a:r>
              <a:rPr kumimoji="1" lang="en-US" altLang="zh-CN" i="1" dirty="0">
                <a:solidFill>
                  <a:srgbClr val="C55A11"/>
                </a:solidFill>
              </a:rPr>
              <a:t>interpreter(</a:t>
            </a:r>
            <a:r>
              <a:rPr kumimoji="1" lang="zh-CN" altLang="en-US" dirty="0">
                <a:solidFill>
                  <a:srgbClr val="C55A11"/>
                </a:solidFill>
              </a:rPr>
              <a:t>解释器</a:t>
            </a:r>
            <a:r>
              <a:rPr kumimoji="1" lang="en-US" altLang="zh-CN" dirty="0">
                <a:solidFill>
                  <a:srgbClr val="C55A11"/>
                </a:solidFill>
              </a:rPr>
              <a:t>)</a:t>
            </a:r>
            <a:r>
              <a:rPr kumimoji="1" lang="en-US" altLang="zh-CN" i="1" dirty="0">
                <a:solidFill>
                  <a:srgbClr val="C55A11"/>
                </a:solidFill>
              </a:rPr>
              <a:t> </a:t>
            </a:r>
            <a:r>
              <a:rPr kumimoji="1" lang="en-US" altLang="zh-CN" dirty="0"/>
              <a:t>)</a:t>
            </a:r>
            <a:endParaRPr kumimoji="1" lang="en-US" altLang="zh-CN" dirty="0"/>
          </a:p>
          <a:p>
            <a:endParaRPr kumimoji="1" lang="en-US" altLang="zh-CN" dirty="0"/>
          </a:p>
          <a:p>
            <a:endParaRPr kumimoji="1" lang="en-US" altLang="zh-CN" dirty="0"/>
          </a:p>
        </p:txBody>
      </p:sp>
      <p:pic>
        <p:nvPicPr>
          <p:cNvPr id="3074" name="Picture 2" descr="Compiler Vs Interpreter - fasras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4500" y="4228437"/>
            <a:ext cx="5717309" cy="2479882"/>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7111318" y="4412376"/>
            <a:ext cx="6685470" cy="707886"/>
          </a:xfrm>
          <a:prstGeom prst="rect">
            <a:avLst/>
          </a:prstGeom>
          <a:noFill/>
        </p:spPr>
        <p:txBody>
          <a:bodyPr wrap="square">
            <a:spAutoFit/>
          </a:bodyPr>
          <a:lstStyle/>
          <a:p>
            <a:r>
              <a:rPr lang="en-US" altLang="zh-CN" sz="2000" b="1" dirty="0">
                <a:solidFill>
                  <a:srgbClr val="C55A11"/>
                </a:solidFill>
                <a:latin typeface="Avenir Book" panose="02000503020000020003" pitchFamily="2" charset="0"/>
                <a:ea typeface="Lato" panose="020F0502020204030203" pitchFamily="34" charset="0"/>
                <a:cs typeface="Lato" panose="020F0502020204030203" pitchFamily="34" charset="0"/>
              </a:rPr>
              <a:t>Compiled languages: </a:t>
            </a:r>
            <a:endParaRPr lang="en-US" altLang="zh-CN" sz="2000" b="1" dirty="0">
              <a:solidFill>
                <a:srgbClr val="C55A11"/>
              </a:solidFill>
              <a:latin typeface="Avenir Book" panose="02000503020000020003" pitchFamily="2" charset="0"/>
              <a:ea typeface="Lato" panose="020F0502020204030203" pitchFamily="34" charset="0"/>
              <a:cs typeface="Lato" panose="020F0502020204030203" pitchFamily="34" charset="0"/>
            </a:endParaRPr>
          </a:p>
          <a:p>
            <a:r>
              <a:rPr lang="en-US" altLang="zh-CN" sz="2000" b="1" dirty="0">
                <a:latin typeface="Avenir Book" panose="02000503020000020003" pitchFamily="2" charset="0"/>
                <a:ea typeface="Lato" panose="020F0502020204030203" pitchFamily="34" charset="0"/>
                <a:cs typeface="Lato" panose="020F0502020204030203" pitchFamily="34" charset="0"/>
              </a:rPr>
              <a:t>C/C++, Fortran, Java, C#</a:t>
            </a:r>
            <a:endParaRPr lang="zh-CN" altLang="en-US" sz="2000" b="1" dirty="0">
              <a:latin typeface="Avenir Book" panose="02000503020000020003" pitchFamily="2" charset="0"/>
              <a:cs typeface="Lato" panose="020F0502020204030203" pitchFamily="34" charset="0"/>
            </a:endParaRPr>
          </a:p>
        </p:txBody>
      </p:sp>
      <p:sp>
        <p:nvSpPr>
          <p:cNvPr id="14" name="文本框 13"/>
          <p:cNvSpPr txBox="1"/>
          <p:nvPr/>
        </p:nvSpPr>
        <p:spPr>
          <a:xfrm>
            <a:off x="7054472" y="5923363"/>
            <a:ext cx="6685470" cy="707886"/>
          </a:xfrm>
          <a:prstGeom prst="rect">
            <a:avLst/>
          </a:prstGeom>
          <a:noFill/>
        </p:spPr>
        <p:txBody>
          <a:bodyPr wrap="square">
            <a:spAutoFit/>
          </a:bodyPr>
          <a:lstStyle/>
          <a:p>
            <a:r>
              <a:rPr lang="en-US" altLang="zh-CN" sz="2000" b="1" dirty="0">
                <a:solidFill>
                  <a:srgbClr val="C55A11"/>
                </a:solidFill>
                <a:latin typeface="Avenir Book" panose="02000503020000020003" pitchFamily="2" charset="0"/>
                <a:ea typeface="Lato" panose="020F0502020204030203" pitchFamily="34" charset="0"/>
                <a:cs typeface="Lato" panose="020F0502020204030203" pitchFamily="34" charset="0"/>
              </a:rPr>
              <a:t>Interpreted languages</a:t>
            </a:r>
            <a:r>
              <a:rPr lang="en-US" altLang="zh-CN" sz="2000" b="1" dirty="0">
                <a:solidFill>
                  <a:srgbClr val="0000FF"/>
                </a:solidFill>
                <a:latin typeface="Avenir Book" panose="02000503020000020003" pitchFamily="2" charset="0"/>
                <a:ea typeface="Lato" panose="020F0502020204030203" pitchFamily="34" charset="0"/>
                <a:cs typeface="Lato" panose="020F0502020204030203" pitchFamily="34" charset="0"/>
              </a:rPr>
              <a:t>: </a:t>
            </a:r>
            <a:endParaRPr lang="en-US" altLang="zh-CN" sz="2000" b="1" dirty="0">
              <a:solidFill>
                <a:srgbClr val="0000FF"/>
              </a:solidFill>
              <a:latin typeface="Avenir Book" panose="02000503020000020003" pitchFamily="2" charset="0"/>
              <a:ea typeface="Lato" panose="020F0502020204030203" pitchFamily="34" charset="0"/>
              <a:cs typeface="Lato" panose="020F0502020204030203" pitchFamily="34" charset="0"/>
            </a:endParaRPr>
          </a:p>
          <a:p>
            <a:r>
              <a:rPr lang="en-US" altLang="zh-CN" sz="2000" b="1" dirty="0">
                <a:latin typeface="Avenir Book" panose="02000503020000020003" pitchFamily="2" charset="0"/>
                <a:ea typeface="Lato" panose="020F0502020204030203" pitchFamily="34" charset="0"/>
                <a:cs typeface="Lato" panose="020F0502020204030203" pitchFamily="34" charset="0"/>
              </a:rPr>
              <a:t>Python, MATLAB, Ruby, Perl</a:t>
            </a:r>
            <a:endParaRPr lang="en-US" altLang="zh-CN" sz="2000" b="1" dirty="0">
              <a:latin typeface="Avenir Book" panose="02000503020000020003" pitchFamily="2" charset="0"/>
              <a:ea typeface="Lato" panose="020F0502020204030203" pitchFamily="34" charset="0"/>
              <a:cs typeface="Lato" panose="020F0502020204030203"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dirty="0"/>
              <a:t>Why do we need to learn programming?</a:t>
            </a:r>
            <a:endParaRPr kumimoji="1" lang="en-US" altLang="zh-CN" sz="3200" dirty="0"/>
          </a:p>
        </p:txBody>
      </p:sp>
      <p:pic>
        <p:nvPicPr>
          <p:cNvPr id="3" name="图片 2"/>
          <p:cNvPicPr>
            <a:picLocks noChangeAspect="1"/>
          </p:cNvPicPr>
          <p:nvPr/>
        </p:nvPicPr>
        <p:blipFill rotWithShape="1">
          <a:blip r:embed="rId1"/>
          <a:srcRect t="7582" r="4017"/>
          <a:stretch>
            <a:fillRect/>
          </a:stretch>
        </p:blipFill>
        <p:spPr>
          <a:xfrm>
            <a:off x="2513780" y="1535295"/>
            <a:ext cx="2998692" cy="519719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Contents</a:t>
            </a:r>
            <a:endParaRPr kumimoji="1" lang="zh-CN" altLang="en-US" dirty="0"/>
          </a:p>
        </p:txBody>
      </p:sp>
      <p:sp>
        <p:nvSpPr>
          <p:cNvPr id="3" name="内容占位符 2"/>
          <p:cNvSpPr>
            <a:spLocks noGrp="1"/>
          </p:cNvSpPr>
          <p:nvPr>
            <p:ph idx="1"/>
          </p:nvPr>
        </p:nvSpPr>
        <p:spPr>
          <a:xfrm>
            <a:off x="838200" y="1627588"/>
            <a:ext cx="8199782" cy="5230412"/>
          </a:xfrm>
        </p:spPr>
        <p:txBody>
          <a:bodyPr>
            <a:normAutofit/>
          </a:bodyPr>
          <a:lstStyle/>
          <a:p>
            <a:r>
              <a:rPr lang="en-US" altLang="zh-CN" dirty="0"/>
              <a:t>Instructor &amp; TAs</a:t>
            </a:r>
            <a:endParaRPr lang="en-US" altLang="zh-CN" dirty="0"/>
          </a:p>
          <a:p>
            <a:pPr marL="0" indent="0">
              <a:buNone/>
            </a:pPr>
            <a:endParaRPr lang="en-US" altLang="zh-CN" dirty="0"/>
          </a:p>
          <a:p>
            <a:r>
              <a:rPr lang="en-US" altLang="zh-CN" dirty="0"/>
              <a:t>Course Info</a:t>
            </a:r>
            <a:endParaRPr lang="en-US" altLang="zh-CN" dirty="0"/>
          </a:p>
          <a:p>
            <a:pPr lvl="1"/>
            <a:endParaRPr lang="en-US" altLang="zh-CN" dirty="0"/>
          </a:p>
          <a:p>
            <a:r>
              <a:rPr lang="en-US" altLang="zh-CN" dirty="0"/>
              <a:t>Programming Intro</a:t>
            </a:r>
            <a:endParaRPr lang="en-US" altLang="zh-CN" dirty="0"/>
          </a:p>
          <a:p>
            <a:endParaRPr lang="en-US" altLang="zh-CN" dirty="0"/>
          </a:p>
          <a:p>
            <a:r>
              <a:rPr lang="en-US" altLang="zh-CN" dirty="0"/>
              <a:t>Python Basics</a:t>
            </a:r>
            <a:endParaRPr lang="en-US" altLang="zh-CN" dirty="0"/>
          </a:p>
          <a:p>
            <a:pPr lvl="1"/>
            <a:endParaRPr lang="en-US" altLang="zh-CN" dirty="0"/>
          </a:p>
          <a:p>
            <a:pPr lvl="1"/>
            <a:endParaRPr lang="en-US" altLang="zh-CN" dirty="0"/>
          </a:p>
          <a:p>
            <a:endParaRPr lang="en-US" altLang="zh-CN" dirty="0"/>
          </a:p>
          <a:p>
            <a:endParaRPr lang="en-US" altLang="zh-CN" dirty="0"/>
          </a:p>
          <a:p>
            <a:pPr marL="0" indent="0">
              <a:buNone/>
            </a:pPr>
            <a:endParaRPr lang="en-US" altLang="zh-CN" dirty="0"/>
          </a:p>
          <a:p>
            <a:endParaRPr lang="en-US" altLang="zh-CN" dirty="0"/>
          </a:p>
          <a:p>
            <a:pPr lvl="1"/>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dirty="0"/>
              <a:t>Why do we need to learn programming?</a:t>
            </a:r>
            <a:endParaRPr kumimoji="1" lang="en-US" altLang="zh-CN" sz="3200" dirty="0"/>
          </a:p>
        </p:txBody>
      </p:sp>
      <p:sp>
        <p:nvSpPr>
          <p:cNvPr id="3" name="内容占位符 2"/>
          <p:cNvSpPr>
            <a:spLocks noGrp="1"/>
          </p:cNvSpPr>
          <p:nvPr>
            <p:ph idx="1"/>
          </p:nvPr>
        </p:nvSpPr>
        <p:spPr/>
        <p:txBody>
          <a:bodyPr/>
          <a:lstStyle/>
          <a:p>
            <a:r>
              <a:rPr kumimoji="1" lang="en-US" altLang="zh-CN" dirty="0"/>
              <a:t>1. Data analysis</a:t>
            </a:r>
            <a:endParaRPr kumimoji="1" lang="zh-CN" altLang="en-US" dirty="0"/>
          </a:p>
        </p:txBody>
      </p:sp>
      <p:pic>
        <p:nvPicPr>
          <p:cNvPr id="4100" name="Picture 4" descr="Genomic Research | Ask A Biologist"/>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54176" y="2709863"/>
            <a:ext cx="2336800" cy="34671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656774" y="2856706"/>
            <a:ext cx="4878451" cy="400110"/>
          </a:xfrm>
          <a:prstGeom prst="rect">
            <a:avLst/>
          </a:prstGeom>
          <a:noFill/>
        </p:spPr>
        <p:txBody>
          <a:bodyPr wrap="none" rtlCol="0">
            <a:spAutoFit/>
          </a:bodyPr>
          <a:lstStyle/>
          <a:p>
            <a:r>
              <a:rPr kumimoji="1" lang="en-US" altLang="zh-CN" sz="2000" dirty="0">
                <a:latin typeface="Avenir Book" panose="02000503020000020003" pitchFamily="2" charset="0"/>
              </a:rPr>
              <a:t>The Human Genome Project : 1990-2003</a:t>
            </a:r>
            <a:endParaRPr kumimoji="1" lang="zh-CN" altLang="en-US" sz="2000" dirty="0">
              <a:latin typeface="Avenir Book" panose="02000503020000020003" pitchFamily="2" charset="0"/>
            </a:endParaRPr>
          </a:p>
        </p:txBody>
      </p:sp>
      <p:pic>
        <p:nvPicPr>
          <p:cNvPr id="4102" name="Picture 6" descr="The Key to Memory: Write it down | Wellcome Coll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4047" y="4001294"/>
            <a:ext cx="4165600" cy="1955800"/>
          </a:xfrm>
          <a:prstGeom prst="rect">
            <a:avLst/>
          </a:prstGeom>
          <a:noFill/>
          <a:extLst>
            <a:ext uri="{909E8E84-426E-40DD-AFC4-6F175D3DCCD1}">
              <a14:hiddenFill xmlns:a14="http://schemas.microsoft.com/office/drawing/2010/main">
                <a:solidFill>
                  <a:srgbClr val="FFFFFF"/>
                </a:solidFill>
              </a14:hiddenFill>
            </a:ext>
          </a:extLst>
        </p:spPr>
      </p:pic>
      <p:sp>
        <p:nvSpPr>
          <p:cNvPr id="6" name="椭圆 5"/>
          <p:cNvSpPr/>
          <p:nvPr/>
        </p:nvSpPr>
        <p:spPr>
          <a:xfrm>
            <a:off x="2239505" y="4618495"/>
            <a:ext cx="83071" cy="100739"/>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连接符 7"/>
          <p:cNvCxnSpPr>
            <a:stCxn id="6" idx="6"/>
          </p:cNvCxnSpPr>
          <p:nvPr/>
        </p:nvCxnSpPr>
        <p:spPr>
          <a:xfrm flipV="1">
            <a:off x="2322576" y="4618495"/>
            <a:ext cx="1243584" cy="50370"/>
          </a:xfrm>
          <a:prstGeom prst="line">
            <a:avLst/>
          </a:prstGeom>
          <a:ln w="12700">
            <a:solidFill>
              <a:schemeClr val="accent2">
                <a:lumMod val="75000"/>
              </a:schemeClr>
            </a:solidFill>
          </a:ln>
        </p:spPr>
        <p:style>
          <a:lnRef idx="1">
            <a:schemeClr val="accent2"/>
          </a:lnRef>
          <a:fillRef idx="0">
            <a:schemeClr val="accent2"/>
          </a:fillRef>
          <a:effectRef idx="0">
            <a:schemeClr val="accent2"/>
          </a:effectRef>
          <a:fontRef idx="minor">
            <a:schemeClr val="tx1"/>
          </a:fontRef>
        </p:style>
      </p:cxnSp>
      <p:sp>
        <p:nvSpPr>
          <p:cNvPr id="11" name="文本框 10"/>
          <p:cNvSpPr txBox="1"/>
          <p:nvPr/>
        </p:nvSpPr>
        <p:spPr>
          <a:xfrm>
            <a:off x="7923329" y="4043303"/>
            <a:ext cx="4185569" cy="1015663"/>
          </a:xfrm>
          <a:prstGeom prst="rect">
            <a:avLst/>
          </a:prstGeom>
          <a:noFill/>
        </p:spPr>
        <p:txBody>
          <a:bodyPr wrap="none" rtlCol="0">
            <a:spAutoFit/>
          </a:bodyPr>
          <a:lstStyle/>
          <a:p>
            <a:r>
              <a:rPr kumimoji="1" lang="en-US" altLang="zh-CN" sz="2000" dirty="0">
                <a:latin typeface="Avenir Book" panose="02000503020000020003" pitchFamily="2" charset="0"/>
              </a:rPr>
              <a:t>How to analyze?</a:t>
            </a:r>
            <a:endParaRPr kumimoji="1" lang="en-US" altLang="zh-CN" sz="2000" dirty="0">
              <a:latin typeface="Avenir Book" panose="02000503020000020003" pitchFamily="2" charset="0"/>
            </a:endParaRPr>
          </a:p>
          <a:p>
            <a:r>
              <a:rPr kumimoji="1" lang="en-US" altLang="zh-CN" sz="2000" dirty="0">
                <a:latin typeface="Avenir Book" panose="02000503020000020003" pitchFamily="2" charset="0"/>
              </a:rPr>
              <a:t>How to understand?</a:t>
            </a:r>
            <a:endParaRPr kumimoji="1" lang="en-US" altLang="zh-CN" sz="2000" dirty="0">
              <a:latin typeface="Avenir Book" panose="02000503020000020003" pitchFamily="2" charset="0"/>
            </a:endParaRPr>
          </a:p>
          <a:p>
            <a:r>
              <a:rPr kumimoji="1" lang="en-US" altLang="zh-CN" sz="2000" dirty="0">
                <a:latin typeface="Avenir Book" panose="02000503020000020003" pitchFamily="2" charset="0"/>
              </a:rPr>
              <a:t>How to extract useful information? </a:t>
            </a:r>
            <a:endParaRPr kumimoji="1" lang="zh-CN" altLang="en-US" sz="2000" dirty="0">
              <a:latin typeface="Avenir Book" panose="02000503020000020003" pitchFamily="2" charset="0"/>
            </a:endParaRPr>
          </a:p>
        </p:txBody>
      </p:sp>
      <p:sp>
        <p:nvSpPr>
          <p:cNvPr id="12" name="文本框 11"/>
          <p:cNvSpPr txBox="1"/>
          <p:nvPr/>
        </p:nvSpPr>
        <p:spPr>
          <a:xfrm>
            <a:off x="2239505" y="6258534"/>
            <a:ext cx="1531188" cy="369332"/>
          </a:xfrm>
          <a:prstGeom prst="rect">
            <a:avLst/>
          </a:prstGeom>
          <a:noFill/>
        </p:spPr>
        <p:txBody>
          <a:bodyPr wrap="none" rtlCol="0">
            <a:spAutoFit/>
          </a:bodyPr>
          <a:lstStyle/>
          <a:p>
            <a:r>
              <a:rPr kumimoji="1" lang="en-US" altLang="zh-CN" dirty="0"/>
              <a:t>From internet</a:t>
            </a:r>
            <a:endParaRPr kumimoji="1"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dirty="0"/>
              <a:t>Why do we need to learn programming?</a:t>
            </a:r>
            <a:endParaRPr kumimoji="1" lang="en-US" altLang="zh-CN" sz="3200" dirty="0"/>
          </a:p>
        </p:txBody>
      </p:sp>
      <p:sp>
        <p:nvSpPr>
          <p:cNvPr id="3" name="内容占位符 2"/>
          <p:cNvSpPr>
            <a:spLocks noGrp="1"/>
          </p:cNvSpPr>
          <p:nvPr>
            <p:ph idx="1"/>
          </p:nvPr>
        </p:nvSpPr>
        <p:spPr/>
        <p:txBody>
          <a:bodyPr/>
          <a:lstStyle/>
          <a:p>
            <a:r>
              <a:rPr kumimoji="1" lang="en-US" altLang="zh-CN" dirty="0"/>
              <a:t>1. Data analysis</a:t>
            </a:r>
            <a:endParaRPr kumimoji="1" lang="en-US" altLang="zh-CN" dirty="0"/>
          </a:p>
        </p:txBody>
      </p:sp>
      <p:pic>
        <p:nvPicPr>
          <p:cNvPr id="5122" name="Picture 2" descr="Redefining the Price of Discovery"/>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7990" y="2500039"/>
            <a:ext cx="5421376" cy="34988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37990" y="6154707"/>
            <a:ext cx="6096000" cy="646331"/>
          </a:xfrm>
          <a:prstGeom prst="rect">
            <a:avLst/>
          </a:prstGeom>
        </p:spPr>
        <p:txBody>
          <a:bodyPr>
            <a:spAutoFit/>
          </a:bodyPr>
          <a:lstStyle/>
          <a:p>
            <a:r>
              <a:rPr lang="en-US" altLang="zh-CN" b="0" i="0" dirty="0">
                <a:solidFill>
                  <a:srgbClr val="111111"/>
                </a:solidFill>
                <a:effectLst/>
                <a:latin typeface="Roboto" panose="02000000000000000000" pitchFamily="2" charset="0"/>
              </a:rPr>
              <a:t>Moore's law: </a:t>
            </a:r>
            <a:r>
              <a:rPr lang="en-US" altLang="zh-CN" i="0" dirty="0">
                <a:solidFill>
                  <a:srgbClr val="111111"/>
                </a:solidFill>
                <a:effectLst/>
                <a:latin typeface="Avenir Book" panose="02000503020000020003" pitchFamily="2" charset="0"/>
              </a:rPr>
              <a:t>the number of transistors on a microchip doubles about every two years.</a:t>
            </a:r>
            <a:endParaRPr lang="zh-CN" altLang="en-US" dirty="0">
              <a:latin typeface="Avenir Book" panose="02000503020000020003" pitchFamily="2" charset="0"/>
            </a:endParaRPr>
          </a:p>
        </p:txBody>
      </p:sp>
      <p:sp>
        <p:nvSpPr>
          <p:cNvPr id="12" name="矩形 11"/>
          <p:cNvSpPr/>
          <p:nvPr/>
        </p:nvSpPr>
        <p:spPr>
          <a:xfrm>
            <a:off x="6096000" y="2500039"/>
            <a:ext cx="6096000" cy="4247317"/>
          </a:xfrm>
          <a:prstGeom prst="rect">
            <a:avLst/>
          </a:prstGeom>
        </p:spPr>
        <p:txBody>
          <a:bodyPr>
            <a:spAutoFit/>
          </a:bodyPr>
          <a:lstStyle/>
          <a:p>
            <a:r>
              <a:rPr lang="en-US" altLang="zh-CN" b="1" i="0" dirty="0">
                <a:solidFill>
                  <a:srgbClr val="111111"/>
                </a:solidFill>
                <a:effectLst/>
                <a:latin typeface="Avenir Book" panose="02000503020000020003" pitchFamily="2" charset="0"/>
              </a:rPr>
              <a:t>Big data in biomedical research:</a:t>
            </a:r>
            <a:endParaRPr lang="en-US" altLang="zh-CN" b="1" i="0" dirty="0">
              <a:solidFill>
                <a:srgbClr val="111111"/>
              </a:solidFill>
              <a:effectLst/>
              <a:latin typeface="Avenir Book" panose="02000503020000020003" pitchFamily="2" charset="0"/>
            </a:endParaRPr>
          </a:p>
          <a:p>
            <a:endParaRPr lang="en-US" altLang="zh-CN" b="1" i="0" dirty="0">
              <a:solidFill>
                <a:srgbClr val="111111"/>
              </a:solidFill>
              <a:effectLst/>
              <a:latin typeface="Avenir Book" panose="02000503020000020003" pitchFamily="2" charset="0"/>
            </a:endParaRPr>
          </a:p>
          <a:p>
            <a:pPr marL="285750" indent="-285750">
              <a:buFont typeface="Arial" panose="020B0604020202020204" pitchFamily="34" charset="0"/>
              <a:buChar char="•"/>
            </a:pPr>
            <a:r>
              <a:rPr lang="en-US" altLang="zh-CN" b="1" i="0" dirty="0">
                <a:solidFill>
                  <a:srgbClr val="111111"/>
                </a:solidFill>
                <a:effectLst/>
                <a:latin typeface="Avenir Book" panose="02000503020000020003" pitchFamily="2" charset="0"/>
              </a:rPr>
              <a:t>Multi-omics</a:t>
            </a:r>
            <a:r>
              <a:rPr lang="zh-CN" altLang="en-US" b="1" i="0" dirty="0">
                <a:solidFill>
                  <a:srgbClr val="111111"/>
                </a:solidFill>
                <a:effectLst/>
                <a:latin typeface="Avenir Book" panose="02000503020000020003" pitchFamily="2" charset="0"/>
              </a:rPr>
              <a:t> （多组学）</a:t>
            </a:r>
            <a:endParaRPr lang="en-US" altLang="zh-CN" b="1" i="0" dirty="0">
              <a:solidFill>
                <a:srgbClr val="111111"/>
              </a:solidFill>
              <a:effectLst/>
              <a:latin typeface="Avenir Book" panose="02000503020000020003" pitchFamily="2" charset="0"/>
            </a:endParaRPr>
          </a:p>
          <a:p>
            <a:pPr marL="742950" lvl="1" indent="-285750">
              <a:buFont typeface="Arial" panose="020B0604020202020204" pitchFamily="34" charset="0"/>
              <a:buChar char="•"/>
            </a:pPr>
            <a:r>
              <a:rPr lang="en-US" altLang="zh-CN" dirty="0">
                <a:solidFill>
                  <a:srgbClr val="111111"/>
                </a:solidFill>
                <a:latin typeface="Avenir Book" panose="02000503020000020003" pitchFamily="2" charset="0"/>
              </a:rPr>
              <a:t>Transcriptomics</a:t>
            </a:r>
            <a:endParaRPr lang="en-US" altLang="zh-CN" dirty="0">
              <a:solidFill>
                <a:srgbClr val="111111"/>
              </a:solidFill>
              <a:latin typeface="Avenir Book" panose="02000503020000020003" pitchFamily="2" charset="0"/>
            </a:endParaRPr>
          </a:p>
          <a:p>
            <a:pPr marL="742950" lvl="1" indent="-285750">
              <a:buFont typeface="Arial" panose="020B0604020202020204" pitchFamily="34" charset="0"/>
              <a:buChar char="•"/>
            </a:pPr>
            <a:r>
              <a:rPr lang="en-US" altLang="zh-CN" dirty="0">
                <a:solidFill>
                  <a:srgbClr val="111111"/>
                </a:solidFill>
                <a:latin typeface="Avenir Book" panose="02000503020000020003" pitchFamily="2" charset="0"/>
              </a:rPr>
              <a:t>Epigenomics</a:t>
            </a:r>
            <a:endParaRPr lang="en-US" altLang="zh-CN" dirty="0">
              <a:solidFill>
                <a:srgbClr val="111111"/>
              </a:solidFill>
              <a:latin typeface="Avenir Book" panose="02000503020000020003" pitchFamily="2" charset="0"/>
            </a:endParaRPr>
          </a:p>
          <a:p>
            <a:pPr marL="742950" lvl="1" indent="-285750">
              <a:buFont typeface="Arial" panose="020B0604020202020204" pitchFamily="34" charset="0"/>
              <a:buChar char="•"/>
            </a:pPr>
            <a:r>
              <a:rPr lang="en-US" altLang="zh-CN" dirty="0">
                <a:solidFill>
                  <a:srgbClr val="111111"/>
                </a:solidFill>
                <a:latin typeface="Avenir Book" panose="02000503020000020003" pitchFamily="2" charset="0"/>
              </a:rPr>
              <a:t>Proteomics</a:t>
            </a:r>
            <a:endParaRPr lang="en-US" altLang="zh-CN" dirty="0">
              <a:solidFill>
                <a:srgbClr val="111111"/>
              </a:solidFill>
              <a:latin typeface="Avenir Book" panose="02000503020000020003" pitchFamily="2" charset="0"/>
            </a:endParaRPr>
          </a:p>
          <a:p>
            <a:pPr marL="742950" lvl="1" indent="-285750">
              <a:buFont typeface="Arial" panose="020B0604020202020204" pitchFamily="34" charset="0"/>
              <a:buChar char="•"/>
            </a:pPr>
            <a:r>
              <a:rPr lang="en-US" altLang="zh-CN" dirty="0">
                <a:solidFill>
                  <a:srgbClr val="111111"/>
                </a:solidFill>
                <a:latin typeface="Avenir Book" panose="02000503020000020003" pitchFamily="2" charset="0"/>
              </a:rPr>
              <a:t>Single cell multi-omics</a:t>
            </a:r>
            <a:endParaRPr lang="en-US" altLang="zh-CN" dirty="0">
              <a:solidFill>
                <a:srgbClr val="111111"/>
              </a:solidFill>
              <a:latin typeface="Avenir Book" panose="02000503020000020003" pitchFamily="2" charset="0"/>
            </a:endParaRPr>
          </a:p>
          <a:p>
            <a:pPr marL="742950" lvl="1" indent="-285750">
              <a:buFont typeface="Arial" panose="020B0604020202020204" pitchFamily="34" charset="0"/>
              <a:buChar char="•"/>
            </a:pPr>
            <a:r>
              <a:rPr lang="en-US" altLang="zh-CN" dirty="0">
                <a:solidFill>
                  <a:srgbClr val="111111"/>
                </a:solidFill>
                <a:latin typeface="Avenir Book" panose="02000503020000020003" pitchFamily="2" charset="0"/>
              </a:rPr>
              <a:t>...</a:t>
            </a:r>
            <a:endParaRPr lang="en-US" altLang="zh-CN" dirty="0">
              <a:solidFill>
                <a:srgbClr val="111111"/>
              </a:solidFill>
              <a:latin typeface="Avenir Book" panose="02000503020000020003" pitchFamily="2" charset="0"/>
            </a:endParaRPr>
          </a:p>
          <a:p>
            <a:pPr marL="742950" lvl="1" indent="-285750">
              <a:buFont typeface="Arial" panose="020B0604020202020204" pitchFamily="34" charset="0"/>
              <a:buChar char="•"/>
            </a:pPr>
            <a:endParaRPr lang="en-US" altLang="zh-CN" dirty="0">
              <a:solidFill>
                <a:srgbClr val="111111"/>
              </a:solidFill>
              <a:latin typeface="Avenir Book" panose="02000503020000020003" pitchFamily="2" charset="0"/>
            </a:endParaRPr>
          </a:p>
          <a:p>
            <a:pPr marL="285750" indent="-285750">
              <a:buFont typeface="Arial" panose="020B0604020202020204" pitchFamily="34" charset="0"/>
              <a:buChar char="•"/>
            </a:pPr>
            <a:r>
              <a:rPr lang="en-US" altLang="zh-CN" b="1" dirty="0">
                <a:solidFill>
                  <a:srgbClr val="111111"/>
                </a:solidFill>
                <a:latin typeface="Avenir Book" panose="02000503020000020003" pitchFamily="2" charset="0"/>
              </a:rPr>
              <a:t>High-throughput experiments:</a:t>
            </a:r>
            <a:endParaRPr lang="en-US" altLang="zh-CN" b="1" dirty="0">
              <a:solidFill>
                <a:srgbClr val="111111"/>
              </a:solidFill>
              <a:latin typeface="Avenir Book" panose="02000503020000020003" pitchFamily="2" charset="0"/>
            </a:endParaRPr>
          </a:p>
          <a:p>
            <a:pPr marL="742950" lvl="1" indent="-285750">
              <a:buFont typeface="Arial" panose="020B0604020202020204" pitchFamily="34" charset="0"/>
              <a:buChar char="•"/>
            </a:pPr>
            <a:r>
              <a:rPr lang="en-US" altLang="zh-CN" dirty="0">
                <a:solidFill>
                  <a:srgbClr val="111111"/>
                </a:solidFill>
                <a:latin typeface="Avenir Book" panose="02000503020000020003" pitchFamily="2" charset="0"/>
              </a:rPr>
              <a:t>Drug discovery</a:t>
            </a:r>
            <a:endParaRPr lang="en-US" altLang="zh-CN" dirty="0">
              <a:solidFill>
                <a:srgbClr val="111111"/>
              </a:solidFill>
              <a:latin typeface="Avenir Book" panose="02000503020000020003" pitchFamily="2" charset="0"/>
            </a:endParaRPr>
          </a:p>
          <a:p>
            <a:pPr marL="742950" lvl="1" indent="-285750">
              <a:buFont typeface="Arial" panose="020B0604020202020204" pitchFamily="34" charset="0"/>
              <a:buChar char="•"/>
            </a:pPr>
            <a:r>
              <a:rPr lang="en-US" altLang="zh-CN" dirty="0">
                <a:solidFill>
                  <a:srgbClr val="111111"/>
                </a:solidFill>
                <a:latin typeface="Avenir Book" panose="02000503020000020003" pitchFamily="2" charset="0"/>
              </a:rPr>
              <a:t>Genetic screening</a:t>
            </a:r>
            <a:endParaRPr lang="en-US" altLang="zh-CN" dirty="0">
              <a:solidFill>
                <a:srgbClr val="111111"/>
              </a:solidFill>
              <a:latin typeface="Avenir Book" panose="02000503020000020003" pitchFamily="2" charset="0"/>
            </a:endParaRPr>
          </a:p>
          <a:p>
            <a:pPr marL="742950" lvl="1" indent="-285750">
              <a:buFont typeface="Arial" panose="020B0604020202020204" pitchFamily="34" charset="0"/>
              <a:buChar char="•"/>
            </a:pPr>
            <a:r>
              <a:rPr lang="en-US" altLang="zh-CN" dirty="0">
                <a:solidFill>
                  <a:srgbClr val="111111"/>
                </a:solidFill>
                <a:latin typeface="Avenir Book" panose="02000503020000020003" pitchFamily="2" charset="0"/>
              </a:rPr>
              <a:t>…</a:t>
            </a:r>
            <a:endParaRPr lang="en-US" altLang="zh-CN" dirty="0">
              <a:solidFill>
                <a:srgbClr val="111111"/>
              </a:solidFill>
              <a:latin typeface="Avenir Book" panose="02000503020000020003" pitchFamily="2" charset="0"/>
            </a:endParaRPr>
          </a:p>
          <a:p>
            <a:pPr marL="742950" lvl="1" indent="-285750">
              <a:buFont typeface="Arial" panose="020B0604020202020204" pitchFamily="34" charset="0"/>
              <a:buChar char="•"/>
            </a:pPr>
            <a:endParaRPr lang="en-US" altLang="zh-CN" dirty="0">
              <a:solidFill>
                <a:srgbClr val="111111"/>
              </a:solidFill>
              <a:latin typeface="Avenir Book" panose="02000503020000020003" pitchFamily="2" charset="0"/>
            </a:endParaRPr>
          </a:p>
          <a:p>
            <a:pPr marL="285750" indent="-285750">
              <a:buFont typeface="Arial" panose="020B0604020202020204" pitchFamily="34" charset="0"/>
              <a:buChar char="•"/>
            </a:pPr>
            <a:endParaRPr lang="zh-CN" altLang="en-US" dirty="0">
              <a:latin typeface="Avenir Book" panose="02000503020000020003" pitchFamily="2"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dirty="0"/>
              <a:t>Why do we need to learn programming?</a:t>
            </a:r>
            <a:endParaRPr kumimoji="1" lang="en-US" altLang="zh-CN" sz="3200" dirty="0"/>
          </a:p>
        </p:txBody>
      </p:sp>
      <p:sp>
        <p:nvSpPr>
          <p:cNvPr id="3" name="内容占位符 2"/>
          <p:cNvSpPr>
            <a:spLocks noGrp="1"/>
          </p:cNvSpPr>
          <p:nvPr>
            <p:ph idx="1"/>
          </p:nvPr>
        </p:nvSpPr>
        <p:spPr/>
        <p:txBody>
          <a:bodyPr/>
          <a:lstStyle/>
          <a:p>
            <a:r>
              <a:rPr kumimoji="1" lang="en-US" altLang="zh-CN" dirty="0"/>
              <a:t>2.</a:t>
            </a:r>
            <a:r>
              <a:rPr kumimoji="1" lang="en-US" altLang="zh-CN" b="1" dirty="0"/>
              <a:t> </a:t>
            </a:r>
            <a:r>
              <a:rPr lang="en-US" altLang="zh-CN" b="1" i="1" dirty="0"/>
              <a:t>In silico </a:t>
            </a:r>
            <a:r>
              <a:rPr kumimoji="1" lang="en-US" altLang="zh-CN" b="1" dirty="0"/>
              <a:t>modeling &amp; prediction</a:t>
            </a:r>
            <a:endParaRPr kumimoji="1" lang="zh-CN" altLang="en-US" b="1" dirty="0"/>
          </a:p>
        </p:txBody>
      </p:sp>
      <p:pic>
        <p:nvPicPr>
          <p:cNvPr id="4" name="图片 3"/>
          <p:cNvPicPr>
            <a:picLocks noChangeAspect="1"/>
          </p:cNvPicPr>
          <p:nvPr/>
        </p:nvPicPr>
        <p:blipFill>
          <a:blip r:embed="rId1"/>
          <a:stretch>
            <a:fillRect/>
          </a:stretch>
        </p:blipFill>
        <p:spPr>
          <a:xfrm>
            <a:off x="358121" y="3040063"/>
            <a:ext cx="5868507" cy="3429000"/>
          </a:xfrm>
          <a:prstGeom prst="rect">
            <a:avLst/>
          </a:prstGeom>
        </p:spPr>
      </p:pic>
      <p:sp>
        <p:nvSpPr>
          <p:cNvPr id="7" name="文本框 6"/>
          <p:cNvSpPr txBox="1"/>
          <p:nvPr/>
        </p:nvSpPr>
        <p:spPr>
          <a:xfrm>
            <a:off x="358121" y="2578398"/>
            <a:ext cx="4460067" cy="461665"/>
          </a:xfrm>
          <a:prstGeom prst="rect">
            <a:avLst/>
          </a:prstGeom>
          <a:noFill/>
        </p:spPr>
        <p:txBody>
          <a:bodyPr wrap="none" rtlCol="0">
            <a:spAutoFit/>
          </a:bodyPr>
          <a:lstStyle/>
          <a:p>
            <a:r>
              <a:rPr kumimoji="1" lang="en-US" altLang="zh-CN" sz="2400" b="1" dirty="0">
                <a:latin typeface="Avenir Book" panose="02000503020000020003" pitchFamily="2" charset="0"/>
                <a:hlinkClick r:id="rId2"/>
              </a:rPr>
              <a:t>AlphaFold</a:t>
            </a:r>
            <a:r>
              <a:rPr kumimoji="1" lang="en-US" altLang="zh-CN" sz="2400" dirty="0">
                <a:latin typeface="Avenir Book" panose="02000503020000020003" pitchFamily="2" charset="0"/>
              </a:rPr>
              <a:t>: structure prediction</a:t>
            </a:r>
            <a:endParaRPr kumimoji="1" lang="zh-CN" altLang="en-US" sz="2400" dirty="0">
              <a:latin typeface="Avenir Book" panose="02000503020000020003" pitchFamily="2" charset="0"/>
            </a:endParaRPr>
          </a:p>
        </p:txBody>
      </p:sp>
      <p:pic>
        <p:nvPicPr>
          <p:cNvPr id="7170"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3814" y="3040063"/>
            <a:ext cx="3246120" cy="3246120"/>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7537981" y="2443461"/>
            <a:ext cx="2917786" cy="461665"/>
          </a:xfrm>
          <a:prstGeom prst="rect">
            <a:avLst/>
          </a:prstGeom>
          <a:noFill/>
        </p:spPr>
        <p:txBody>
          <a:bodyPr wrap="none" rtlCol="0">
            <a:spAutoFit/>
          </a:bodyPr>
          <a:lstStyle/>
          <a:p>
            <a:r>
              <a:rPr kumimoji="1" lang="en-US" altLang="zh-CN" sz="2400" b="1" dirty="0">
                <a:latin typeface="Avenir Book" panose="02000503020000020003" pitchFamily="2" charset="0"/>
              </a:rPr>
              <a:t>Molecular dynamics</a:t>
            </a:r>
            <a:endParaRPr kumimoji="1" lang="zh-CN" altLang="en-US" sz="2400" dirty="0">
              <a:latin typeface="Avenir Book" panose="02000503020000020003" pitchFamily="2" charset="0"/>
            </a:endParaRPr>
          </a:p>
        </p:txBody>
      </p:sp>
      <p:sp>
        <p:nvSpPr>
          <p:cNvPr id="9" name="文本框 8"/>
          <p:cNvSpPr txBox="1"/>
          <p:nvPr/>
        </p:nvSpPr>
        <p:spPr>
          <a:xfrm>
            <a:off x="9088746" y="6311900"/>
            <a:ext cx="1531188" cy="369332"/>
          </a:xfrm>
          <a:prstGeom prst="rect">
            <a:avLst/>
          </a:prstGeom>
          <a:noFill/>
        </p:spPr>
        <p:txBody>
          <a:bodyPr wrap="none" rtlCol="0">
            <a:spAutoFit/>
          </a:bodyPr>
          <a:lstStyle/>
          <a:p>
            <a:r>
              <a:rPr kumimoji="1" lang="en-US" altLang="zh-CN" dirty="0"/>
              <a:t>From internet</a:t>
            </a:r>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3200" dirty="0"/>
              <a:t>Why do we need to learn programming?</a:t>
            </a:r>
            <a:endParaRPr kumimoji="1" lang="en-US" altLang="zh-CN" sz="3200" dirty="0"/>
          </a:p>
        </p:txBody>
      </p:sp>
      <p:sp>
        <p:nvSpPr>
          <p:cNvPr id="3" name="内容占位符 2"/>
          <p:cNvSpPr>
            <a:spLocks noGrp="1"/>
          </p:cNvSpPr>
          <p:nvPr>
            <p:ph idx="1"/>
          </p:nvPr>
        </p:nvSpPr>
        <p:spPr/>
        <p:txBody>
          <a:bodyPr/>
          <a:lstStyle/>
          <a:p>
            <a:r>
              <a:rPr kumimoji="1" lang="en-US" altLang="zh-CN" dirty="0"/>
              <a:t>2.</a:t>
            </a:r>
            <a:r>
              <a:rPr kumimoji="1" lang="en-US" altLang="zh-CN" b="1" dirty="0"/>
              <a:t> </a:t>
            </a:r>
            <a:r>
              <a:rPr lang="en-US" altLang="zh-CN" b="1" i="1" dirty="0"/>
              <a:t>In silico </a:t>
            </a:r>
            <a:r>
              <a:rPr kumimoji="1" lang="en-US" altLang="zh-CN" b="1" dirty="0"/>
              <a:t>modeling &amp; predicting</a:t>
            </a:r>
            <a:endParaRPr kumimoji="1" lang="zh-CN" altLang="en-US" b="1" dirty="0"/>
          </a:p>
        </p:txBody>
      </p:sp>
      <p:sp>
        <p:nvSpPr>
          <p:cNvPr id="5" name="文本框 4"/>
          <p:cNvSpPr txBox="1"/>
          <p:nvPr/>
        </p:nvSpPr>
        <p:spPr>
          <a:xfrm>
            <a:off x="736918" y="2685098"/>
            <a:ext cx="6235700" cy="2245360"/>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sz="2800" dirty="0">
                <a:solidFill>
                  <a:srgbClr val="FF0000"/>
                </a:solidFill>
                <a:latin typeface="Avenir Book" panose="02000503020000020003" pitchFamily="2" charset="0"/>
              </a:rPr>
              <a:t>Simulate the epidemic of disease</a:t>
            </a:r>
            <a:endParaRPr kumimoji="1" lang="en-US" altLang="zh-CN" sz="2800" dirty="0">
              <a:solidFill>
                <a:srgbClr val="FF0000"/>
              </a:solidFill>
              <a:latin typeface="Avenir Book" panose="02000503020000020003" pitchFamily="2" charset="0"/>
            </a:endParaRPr>
          </a:p>
          <a:p>
            <a:pPr marL="285750" indent="-285750">
              <a:buFont typeface="Arial" panose="020B0604020202020204" pitchFamily="34" charset="0"/>
              <a:buChar char="•"/>
            </a:pPr>
            <a:r>
              <a:rPr kumimoji="1" lang="en-US" altLang="zh-CN" sz="2800" dirty="0">
                <a:latin typeface="Avenir Book" panose="02000503020000020003" pitchFamily="2" charset="0"/>
              </a:rPr>
              <a:t>Computational protein design</a:t>
            </a:r>
            <a:endParaRPr kumimoji="1" lang="en-US" altLang="zh-CN" sz="2800" dirty="0">
              <a:latin typeface="Avenir Book" panose="02000503020000020003" pitchFamily="2" charset="0"/>
            </a:endParaRPr>
          </a:p>
          <a:p>
            <a:pPr marL="285750" indent="-285750">
              <a:buFont typeface="Arial" panose="020B0604020202020204" pitchFamily="34" charset="0"/>
              <a:buChar char="•"/>
            </a:pPr>
            <a:r>
              <a:rPr kumimoji="1" lang="en-US" altLang="zh-CN" sz="2800" i="1" dirty="0">
                <a:latin typeface="Avenir Book" panose="02000503020000020003" pitchFamily="2" charset="0"/>
              </a:rPr>
              <a:t>In silico </a:t>
            </a:r>
            <a:r>
              <a:rPr kumimoji="1" lang="en-US" altLang="zh-CN" sz="2800" dirty="0">
                <a:latin typeface="Avenir Book" panose="02000503020000020003" pitchFamily="2" charset="0"/>
              </a:rPr>
              <a:t>drug discovery</a:t>
            </a:r>
            <a:endParaRPr kumimoji="1" lang="en-US" altLang="zh-CN" sz="2800" dirty="0">
              <a:latin typeface="Avenir Book" panose="02000503020000020003" pitchFamily="2" charset="0"/>
            </a:endParaRPr>
          </a:p>
          <a:p>
            <a:pPr marL="285750" indent="-285750">
              <a:buFont typeface="Arial" panose="020B0604020202020204" pitchFamily="34" charset="0"/>
              <a:buChar char="•"/>
            </a:pPr>
            <a:r>
              <a:rPr kumimoji="1" lang="en-US" altLang="zh-CN" sz="2800" dirty="0">
                <a:latin typeface="Avenir Book" panose="02000503020000020003" pitchFamily="2" charset="0"/>
              </a:rPr>
              <a:t>Computational Metabolic analysis</a:t>
            </a:r>
            <a:endParaRPr kumimoji="1" lang="en-US" altLang="zh-CN" sz="2800" dirty="0">
              <a:latin typeface="Avenir Book" panose="02000503020000020003" pitchFamily="2" charset="0"/>
            </a:endParaRPr>
          </a:p>
          <a:p>
            <a:pPr marL="285750" indent="-285750">
              <a:buFont typeface="Arial" panose="020B0604020202020204" pitchFamily="34" charset="0"/>
              <a:buChar char="•"/>
            </a:pPr>
            <a:r>
              <a:rPr kumimoji="1" lang="en-US" altLang="zh-CN" sz="2800" dirty="0">
                <a:latin typeface="Avenir Book" panose="02000503020000020003" pitchFamily="2" charset="0"/>
              </a:rPr>
              <a:t>…</a:t>
            </a:r>
            <a:endParaRPr kumimoji="1" lang="zh-CN" altLang="en-US" sz="2800" dirty="0">
              <a:latin typeface="Avenir Book" panose="02000503020000020003"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0705" y="51435"/>
            <a:ext cx="10515600" cy="1325563"/>
          </a:xfrm>
        </p:spPr>
        <p:txBody>
          <a:bodyPr/>
          <a:lstStyle/>
          <a:p>
            <a:r>
              <a:rPr kumimoji="1" lang="en-US" altLang="zh-CN" sz="3200" b="1" dirty="0"/>
              <a:t>Why do we need to learn programming?</a:t>
            </a:r>
            <a:endParaRPr kumimoji="1" lang="en-US" altLang="zh-CN" sz="3200" b="1" dirty="0"/>
          </a:p>
        </p:txBody>
      </p:sp>
      <p:sp>
        <p:nvSpPr>
          <p:cNvPr id="3" name="内容占位符 2"/>
          <p:cNvSpPr>
            <a:spLocks noGrp="1"/>
          </p:cNvSpPr>
          <p:nvPr>
            <p:ph idx="1"/>
          </p:nvPr>
        </p:nvSpPr>
        <p:spPr>
          <a:xfrm>
            <a:off x="838200" y="1253490"/>
            <a:ext cx="10515600" cy="4351338"/>
          </a:xfrm>
        </p:spPr>
        <p:txBody>
          <a:bodyPr/>
          <a:lstStyle/>
          <a:p>
            <a:r>
              <a:rPr kumimoji="1" lang="en-US" altLang="zh-CN" dirty="0"/>
              <a:t>3.</a:t>
            </a:r>
            <a:r>
              <a:rPr kumimoji="1" lang="en-US" altLang="zh-CN" b="1" dirty="0"/>
              <a:t> </a:t>
            </a:r>
            <a:r>
              <a:rPr lang="en-US" altLang="zh-CN" b="1" dirty="0"/>
              <a:t>Data visualization</a:t>
            </a:r>
            <a:endParaRPr kumimoji="1" lang="zh-CN" altLang="en-US" b="1" dirty="0"/>
          </a:p>
        </p:txBody>
      </p:sp>
      <p:pic>
        <p:nvPicPr>
          <p:cNvPr id="102" name="图片 101"/>
          <p:cNvPicPr/>
          <p:nvPr/>
        </p:nvPicPr>
        <p:blipFill>
          <a:blip r:embed="rId1"/>
          <a:stretch>
            <a:fillRect/>
          </a:stretch>
        </p:blipFill>
        <p:spPr>
          <a:xfrm>
            <a:off x="715010" y="2082165"/>
            <a:ext cx="4590415" cy="3025140"/>
          </a:xfrm>
          <a:prstGeom prst="rect">
            <a:avLst/>
          </a:prstGeom>
          <a:noFill/>
          <a:ln w="9525">
            <a:noFill/>
          </a:ln>
        </p:spPr>
      </p:pic>
      <p:pic>
        <p:nvPicPr>
          <p:cNvPr id="103" name="图片 102"/>
          <p:cNvPicPr/>
          <p:nvPr/>
        </p:nvPicPr>
        <p:blipFill>
          <a:blip r:embed="rId2"/>
          <a:stretch>
            <a:fillRect/>
          </a:stretch>
        </p:blipFill>
        <p:spPr>
          <a:xfrm>
            <a:off x="5682615" y="2132330"/>
            <a:ext cx="4168140" cy="2925445"/>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2160" y="172085"/>
            <a:ext cx="10515600" cy="1325563"/>
          </a:xfrm>
        </p:spPr>
        <p:txBody>
          <a:bodyPr/>
          <a:lstStyle/>
          <a:p>
            <a:r>
              <a:rPr kumimoji="1" lang="en-US" altLang="zh-CN" dirty="0"/>
              <a:t>Why Python?</a:t>
            </a:r>
            <a:endParaRPr kumimoji="1" lang="zh-CN" altLang="en-US" dirty="0"/>
          </a:p>
        </p:txBody>
      </p:sp>
      <p:sp>
        <p:nvSpPr>
          <p:cNvPr id="3" name="内容占位符 2"/>
          <p:cNvSpPr>
            <a:spLocks noGrp="1"/>
          </p:cNvSpPr>
          <p:nvPr>
            <p:ph idx="1"/>
          </p:nvPr>
        </p:nvSpPr>
        <p:spPr>
          <a:xfrm>
            <a:off x="585470" y="1367155"/>
            <a:ext cx="11021060" cy="4351655"/>
          </a:xfrm>
        </p:spPr>
        <p:txBody>
          <a:bodyPr/>
          <a:lstStyle/>
          <a:p>
            <a:pPr>
              <a:lnSpc>
                <a:spcPct val="150000"/>
              </a:lnSpc>
            </a:pPr>
            <a:r>
              <a:rPr lang="en-US" altLang="zh-CN" sz="2800" dirty="0">
                <a:latin typeface="Avenir Book" panose="02000503020000020003" pitchFamily="2" charset="0"/>
                <a:ea typeface="Lato" panose="020F0502020204030203" pitchFamily="34" charset="0"/>
                <a:cs typeface="Lato" panose="020F0502020204030203" pitchFamily="34" charset="0"/>
              </a:rPr>
              <a:t>Python is an interpreted, high-level, and general-purpose programming language</a:t>
            </a:r>
            <a:endParaRPr lang="en-US" altLang="zh-CN" sz="2800" dirty="0">
              <a:latin typeface="Avenir Book" panose="02000503020000020003" pitchFamily="2" charset="0"/>
              <a:ea typeface="Lato" panose="020F0502020204030203" pitchFamily="34" charset="0"/>
              <a:cs typeface="Lato" panose="020F0502020204030203" pitchFamily="34" charset="0"/>
            </a:endParaRPr>
          </a:p>
          <a:p>
            <a:pPr>
              <a:lnSpc>
                <a:spcPct val="150000"/>
              </a:lnSpc>
            </a:pPr>
            <a:r>
              <a:rPr lang="en-US" altLang="zh-CN" sz="2800" b="1" dirty="0">
                <a:solidFill>
                  <a:srgbClr val="C55A11"/>
                </a:solidFill>
                <a:latin typeface="Avenir Book" panose="02000503020000020003" pitchFamily="2" charset="0"/>
                <a:ea typeface="Lato" panose="020F0502020204030203" pitchFamily="34" charset="0"/>
                <a:cs typeface="Lato" panose="020F0502020204030203" pitchFamily="34" charset="0"/>
              </a:rPr>
              <a:t>Open-source, readable, easy-to-learn, easy-to-use</a:t>
            </a:r>
            <a:endParaRPr lang="en-US" altLang="zh-CN" sz="2800" b="1" dirty="0">
              <a:solidFill>
                <a:srgbClr val="C55A11"/>
              </a:solidFill>
              <a:latin typeface="Avenir Book" panose="02000503020000020003" pitchFamily="2" charset="0"/>
              <a:ea typeface="Lato" panose="020F0502020204030203" pitchFamily="34" charset="0"/>
              <a:cs typeface="Lato" panose="020F0502020204030203" pitchFamily="34" charset="0"/>
            </a:endParaRPr>
          </a:p>
          <a:p>
            <a:pPr>
              <a:lnSpc>
                <a:spcPct val="150000"/>
              </a:lnSpc>
            </a:pPr>
            <a:r>
              <a:rPr lang="en-US" altLang="zh-CN" sz="2800" dirty="0">
                <a:latin typeface="Avenir Book" panose="02000503020000020003" pitchFamily="2" charset="0"/>
                <a:ea typeface="Lato" panose="020F0502020204030203" pitchFamily="34" charset="0"/>
                <a:cs typeface="Lato" panose="020F0502020204030203" pitchFamily="34" charset="0"/>
              </a:rPr>
              <a:t>Excellent </a:t>
            </a:r>
            <a:r>
              <a:rPr lang="en-US" altLang="zh-CN" sz="2800" b="1" dirty="0">
                <a:solidFill>
                  <a:srgbClr val="C55A11"/>
                </a:solidFill>
                <a:latin typeface="Avenir Book" panose="02000503020000020003" pitchFamily="2" charset="0"/>
                <a:ea typeface="Lato" panose="020F0502020204030203" pitchFamily="34" charset="0"/>
                <a:cs typeface="Lato" panose="020F0502020204030203" pitchFamily="34" charset="0"/>
              </a:rPr>
              <a:t>packages</a:t>
            </a:r>
            <a:r>
              <a:rPr lang="en-US" altLang="zh-CN" sz="2800" dirty="0">
                <a:latin typeface="Avenir Book" panose="02000503020000020003" pitchFamily="2" charset="0"/>
                <a:ea typeface="Lato" panose="020F0502020204030203" pitchFamily="34" charset="0"/>
                <a:cs typeface="Lato" panose="020F0502020204030203" pitchFamily="34" charset="0"/>
              </a:rPr>
              <a:t> support and large developer community</a:t>
            </a:r>
            <a:endParaRPr lang="en-US" altLang="zh-CN" sz="2800" dirty="0">
              <a:latin typeface="Avenir Book" panose="02000503020000020003" pitchFamily="2" charset="0"/>
              <a:ea typeface="Lato" panose="020F0502020204030203" pitchFamily="34" charset="0"/>
              <a:cs typeface="Lato" panose="020F0502020204030203" pitchFamily="34" charset="0"/>
            </a:endParaRPr>
          </a:p>
          <a:p>
            <a:pPr>
              <a:lnSpc>
                <a:spcPct val="150000"/>
              </a:lnSpc>
            </a:pPr>
            <a:r>
              <a:rPr lang="en-US" altLang="zh-CN" sz="2800" dirty="0">
                <a:latin typeface="Avenir Book" panose="02000503020000020003" pitchFamily="2" charset="0"/>
                <a:ea typeface="Lato" panose="020F0502020204030203" pitchFamily="34" charset="0"/>
                <a:cs typeface="Lato" panose="020F0502020204030203" pitchFamily="34" charset="0"/>
              </a:rPr>
              <a:t>Widely accepted as the best programming language to learn first; a must-learn language in data science or AI industry</a:t>
            </a:r>
            <a:endParaRPr lang="en-US" altLang="zh-CN" sz="2800" dirty="0">
              <a:latin typeface="Avenir Book" panose="02000503020000020003" pitchFamily="2" charset="0"/>
              <a:ea typeface="Lato" panose="020F0502020204030203" pitchFamily="34" charset="0"/>
              <a:cs typeface="Lato" panose="020F0502020204030203" pitchFamily="34" charset="0"/>
            </a:endParaRPr>
          </a:p>
          <a:p>
            <a:endParaRPr kumimoji="1" lang="zh-CN" altLang="en-US" dirty="0">
              <a:latin typeface="Avenir Book" panose="02000503020000020003" pitchFamily="2"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ym typeface="+mn-ea"/>
              </a:rPr>
              <a:t>Why Python?</a:t>
            </a:r>
            <a:endParaRPr lang="zh-CN" altLang="en-US"/>
          </a:p>
        </p:txBody>
      </p:sp>
      <p:pic>
        <p:nvPicPr>
          <p:cNvPr id="100" name="图片 99"/>
          <p:cNvPicPr/>
          <p:nvPr/>
        </p:nvPicPr>
        <p:blipFill>
          <a:blip r:embed="rId1"/>
          <a:stretch>
            <a:fillRect/>
          </a:stretch>
        </p:blipFill>
        <p:spPr>
          <a:xfrm>
            <a:off x="1161415" y="2104390"/>
            <a:ext cx="5386705" cy="3794125"/>
          </a:xfrm>
          <a:prstGeom prst="rect">
            <a:avLst/>
          </a:prstGeom>
          <a:noFill/>
          <a:ln w="9525">
            <a:noFill/>
          </a:ln>
        </p:spPr>
      </p:pic>
      <p:sp>
        <p:nvSpPr>
          <p:cNvPr id="4" name="文本框 3"/>
          <p:cNvSpPr txBox="1"/>
          <p:nvPr/>
        </p:nvSpPr>
        <p:spPr>
          <a:xfrm>
            <a:off x="6758940" y="3115310"/>
            <a:ext cx="5789930" cy="3138170"/>
          </a:xfrm>
          <a:prstGeom prst="rect">
            <a:avLst/>
          </a:prstGeom>
          <a:noFill/>
        </p:spPr>
        <p:txBody>
          <a:bodyPr wrap="square" rtlCol="0">
            <a:spAutoFit/>
          </a:bodyPr>
          <a:lstStyle/>
          <a:p>
            <a:endParaRPr lang="zh-CN" altLang="en-US"/>
          </a:p>
          <a:p>
            <a:r>
              <a:rPr lang="zh-CN" altLang="en-US"/>
              <a:t>Life is short, you need Python"</a:t>
            </a:r>
            <a:endParaRPr lang="zh-CN" altLang="en-US"/>
          </a:p>
          <a:p>
            <a:endParaRPr lang="zh-CN" altLang="en-US"/>
          </a:p>
          <a:p>
            <a:r>
              <a:rPr lang="zh-CN" altLang="en-US"/>
              <a:t> </a:t>
            </a:r>
            <a:r>
              <a:rPr lang="en-US" altLang="zh-CN"/>
              <a:t>   ----Bruce Eckel</a:t>
            </a:r>
            <a:endParaRPr lang="en-US" altLang="zh-CN"/>
          </a:p>
          <a:p>
            <a:endParaRPr lang="zh-CN" altLang="en-US"/>
          </a:p>
          <a:p>
            <a:r>
              <a:rPr lang="zh-CN" altLang="en-US"/>
              <a:t>人生苦短，我用</a:t>
            </a:r>
            <a:r>
              <a:rPr lang="en-US" altLang="zh-CN"/>
              <a:t>Python</a:t>
            </a:r>
            <a:r>
              <a:rPr lang="zh-CN" altLang="en-US"/>
              <a:t>！</a:t>
            </a:r>
            <a:endParaRPr lang="zh-CN" altLang="en-US"/>
          </a:p>
          <a:p>
            <a:endParaRPr lang="zh-CN" altLang="en-US"/>
          </a:p>
          <a:p>
            <a:r>
              <a:rPr lang="en-US" altLang="zh-CN"/>
              <a:t>       ---</a:t>
            </a:r>
            <a:r>
              <a:rPr lang="zh-CN" altLang="en-US"/>
              <a:t>Guido van Rossum</a:t>
            </a:r>
            <a:endParaRPr lang="zh-CN" altLang="en-US"/>
          </a:p>
          <a:p>
            <a:endParaRPr lang="zh-CN" altLang="en-US"/>
          </a:p>
          <a:p>
            <a:endParaRPr lang="zh-CN" altLang="en-US"/>
          </a:p>
          <a:p>
            <a:endParaRPr lang="zh-CN" altLang="en-US"/>
          </a:p>
        </p:txBody>
      </p:sp>
      <p:pic>
        <p:nvPicPr>
          <p:cNvPr id="101" name="图片 100"/>
          <p:cNvPicPr/>
          <p:nvPr/>
        </p:nvPicPr>
        <p:blipFill>
          <a:blip r:embed="rId2"/>
          <a:stretch>
            <a:fillRect/>
          </a:stretch>
        </p:blipFill>
        <p:spPr>
          <a:xfrm>
            <a:off x="7145655" y="365125"/>
            <a:ext cx="2007235" cy="264160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 Python?</a:t>
            </a:r>
            <a:endParaRPr kumimoji="1" lang="zh-CN" altLang="en-US" dirty="0"/>
          </a:p>
        </p:txBody>
      </p:sp>
      <p:sp>
        <p:nvSpPr>
          <p:cNvPr id="3" name="内容占位符 2"/>
          <p:cNvSpPr>
            <a:spLocks noGrp="1"/>
          </p:cNvSpPr>
          <p:nvPr>
            <p:ph idx="1"/>
          </p:nvPr>
        </p:nvSpPr>
        <p:spPr/>
        <p:txBody>
          <a:bodyPr/>
          <a:lstStyle/>
          <a:p>
            <a:r>
              <a:rPr kumimoji="1" lang="en-US" altLang="zh-CN" b="1" dirty="0"/>
              <a:t>Readability</a:t>
            </a:r>
            <a:endParaRPr kumimoji="1" lang="en-US" altLang="zh-CN" b="1" dirty="0"/>
          </a:p>
          <a:p>
            <a:pPr marL="0" indent="0">
              <a:buNone/>
            </a:pPr>
            <a:endParaRPr kumimoji="1" lang="en-US" altLang="zh-CN" b="1" dirty="0"/>
          </a:p>
        </p:txBody>
      </p:sp>
      <p:sp>
        <p:nvSpPr>
          <p:cNvPr id="4" name="文本框 3"/>
          <p:cNvSpPr txBox="1"/>
          <p:nvPr/>
        </p:nvSpPr>
        <p:spPr>
          <a:xfrm>
            <a:off x="838200" y="3276099"/>
            <a:ext cx="1553630" cy="461665"/>
          </a:xfrm>
          <a:prstGeom prst="rect">
            <a:avLst/>
          </a:prstGeom>
          <a:noFill/>
        </p:spPr>
        <p:txBody>
          <a:bodyPr wrap="none" rtlCol="0">
            <a:spAutoFit/>
          </a:bodyPr>
          <a:lstStyle/>
          <a:p>
            <a:r>
              <a:rPr kumimoji="1" lang="en-US" altLang="zh-CN" sz="2400" dirty="0">
                <a:latin typeface="Avenir Book" panose="02000503020000020003" pitchFamily="2" charset="0"/>
              </a:rPr>
              <a:t>in </a:t>
            </a:r>
            <a:r>
              <a:rPr kumimoji="1" lang="en-US" altLang="zh-CN" sz="2400" b="1" dirty="0">
                <a:latin typeface="Avenir Book" panose="02000503020000020003" pitchFamily="2" charset="0"/>
              </a:rPr>
              <a:t>Python</a:t>
            </a:r>
            <a:r>
              <a:rPr kumimoji="1" lang="en-US" altLang="zh-CN" sz="2400" dirty="0">
                <a:latin typeface="Avenir Book" panose="02000503020000020003" pitchFamily="2" charset="0"/>
              </a:rPr>
              <a:t>:</a:t>
            </a:r>
            <a:endParaRPr kumimoji="1" lang="zh-CN" altLang="en-US" sz="2400" dirty="0">
              <a:latin typeface="Avenir Book" panose="02000503020000020003" pitchFamily="2" charset="0"/>
            </a:endParaRPr>
          </a:p>
        </p:txBody>
      </p:sp>
      <p:pic>
        <p:nvPicPr>
          <p:cNvPr id="5" name="图片 4"/>
          <p:cNvPicPr>
            <a:picLocks noChangeAspect="1"/>
          </p:cNvPicPr>
          <p:nvPr/>
        </p:nvPicPr>
        <p:blipFill>
          <a:blip r:embed="rId1"/>
          <a:stretch>
            <a:fillRect/>
          </a:stretch>
        </p:blipFill>
        <p:spPr>
          <a:xfrm>
            <a:off x="838200" y="4095873"/>
            <a:ext cx="4368800" cy="660400"/>
          </a:xfrm>
          <a:prstGeom prst="rect">
            <a:avLst/>
          </a:prstGeom>
        </p:spPr>
      </p:pic>
      <p:sp>
        <p:nvSpPr>
          <p:cNvPr id="6" name="文本框 5"/>
          <p:cNvSpPr txBox="1"/>
          <p:nvPr/>
        </p:nvSpPr>
        <p:spPr>
          <a:xfrm>
            <a:off x="5574863" y="3220527"/>
            <a:ext cx="1218603" cy="461665"/>
          </a:xfrm>
          <a:prstGeom prst="rect">
            <a:avLst/>
          </a:prstGeom>
          <a:noFill/>
        </p:spPr>
        <p:txBody>
          <a:bodyPr wrap="none" rtlCol="0">
            <a:spAutoFit/>
          </a:bodyPr>
          <a:lstStyle/>
          <a:p>
            <a:r>
              <a:rPr kumimoji="1" lang="en-US" altLang="zh-CN" sz="2400" dirty="0">
                <a:latin typeface="Avenir Book" panose="02000503020000020003" pitchFamily="2" charset="0"/>
              </a:rPr>
              <a:t>in </a:t>
            </a:r>
            <a:r>
              <a:rPr kumimoji="1" lang="en-US" altLang="zh-CN" sz="2400" b="1" dirty="0">
                <a:latin typeface="Avenir Book" panose="02000503020000020003" pitchFamily="2" charset="0"/>
              </a:rPr>
              <a:t>Java</a:t>
            </a:r>
            <a:r>
              <a:rPr kumimoji="1" lang="en-US" altLang="zh-CN" sz="2400" dirty="0">
                <a:latin typeface="Avenir Book" panose="02000503020000020003" pitchFamily="2" charset="0"/>
              </a:rPr>
              <a:t>:</a:t>
            </a:r>
            <a:endParaRPr kumimoji="1" lang="zh-CN" altLang="en-US" sz="2400" dirty="0">
              <a:latin typeface="Avenir Book" panose="02000503020000020003" pitchFamily="2" charset="0"/>
            </a:endParaRPr>
          </a:p>
        </p:txBody>
      </p:sp>
      <p:pic>
        <p:nvPicPr>
          <p:cNvPr id="7" name="图片 6"/>
          <p:cNvPicPr>
            <a:picLocks noChangeAspect="1"/>
          </p:cNvPicPr>
          <p:nvPr/>
        </p:nvPicPr>
        <p:blipFill>
          <a:blip r:embed="rId2"/>
          <a:stretch>
            <a:fillRect/>
          </a:stretch>
        </p:blipFill>
        <p:spPr>
          <a:xfrm>
            <a:off x="5574863" y="3676209"/>
            <a:ext cx="6346825" cy="2271875"/>
          </a:xfrm>
          <a:prstGeom prst="rect">
            <a:avLst/>
          </a:prstGeom>
        </p:spPr>
      </p:pic>
      <p:sp>
        <p:nvSpPr>
          <p:cNvPr id="8" name="矩形 7"/>
          <p:cNvSpPr/>
          <p:nvPr/>
        </p:nvSpPr>
        <p:spPr>
          <a:xfrm>
            <a:off x="838200" y="2511110"/>
            <a:ext cx="5693482" cy="461665"/>
          </a:xfrm>
          <a:prstGeom prst="rect">
            <a:avLst/>
          </a:prstGeom>
        </p:spPr>
        <p:txBody>
          <a:bodyPr wrap="none">
            <a:spAutoFit/>
          </a:bodyPr>
          <a:lstStyle/>
          <a:p>
            <a:r>
              <a:rPr kumimoji="1" lang="en-US" altLang="zh-CN" sz="2400" dirty="0">
                <a:latin typeface="Avenir Book" panose="02000503020000020003" pitchFamily="2" charset="0"/>
              </a:rPr>
              <a:t>For example: A</a:t>
            </a:r>
            <a:r>
              <a:rPr kumimoji="1" lang="zh-CN" altLang="en-US" sz="2400" dirty="0">
                <a:latin typeface="Avenir Book" panose="02000503020000020003" pitchFamily="2" charset="0"/>
              </a:rPr>
              <a:t>“</a:t>
            </a:r>
            <a:r>
              <a:rPr kumimoji="1" lang="en-US" altLang="zh-CN" sz="2400" dirty="0">
                <a:latin typeface="Avenir Book" panose="02000503020000020003" pitchFamily="2" charset="0"/>
              </a:rPr>
              <a:t>hello world</a:t>
            </a:r>
            <a:r>
              <a:rPr kumimoji="1" lang="zh-CN" altLang="en-US" sz="2400" dirty="0">
                <a:latin typeface="Avenir Book" panose="02000503020000020003" pitchFamily="2" charset="0"/>
              </a:rPr>
              <a:t>”</a:t>
            </a:r>
            <a:r>
              <a:rPr kumimoji="1" lang="en-US" altLang="zh-CN" sz="2400" dirty="0">
                <a:latin typeface="Avenir Book" panose="02000503020000020003" pitchFamily="2" charset="0"/>
              </a:rPr>
              <a:t>program </a:t>
            </a:r>
            <a:endParaRPr lang="zh-CN" altLang="en-US" sz="2400" dirty="0">
              <a:latin typeface="Avenir Book" panose="02000503020000020003" pitchFamily="2" charset="0"/>
            </a:endParaRPr>
          </a:p>
        </p:txBody>
      </p:sp>
      <p:sp>
        <p:nvSpPr>
          <p:cNvPr id="9" name="矩形 8"/>
          <p:cNvSpPr/>
          <p:nvPr/>
        </p:nvSpPr>
        <p:spPr>
          <a:xfrm>
            <a:off x="838200" y="3979533"/>
            <a:ext cx="4368800" cy="953974"/>
          </a:xfrm>
          <a:prstGeom prst="rect">
            <a:avLst/>
          </a:prstGeom>
          <a:noFill/>
          <a:ln w="381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5574863" y="3658259"/>
            <a:ext cx="6146800" cy="2294305"/>
          </a:xfrm>
          <a:prstGeom prst="rect">
            <a:avLst/>
          </a:prstGeom>
          <a:noFill/>
          <a:ln w="381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 Python?</a:t>
            </a:r>
            <a:endParaRPr kumimoji="1" lang="zh-CN" altLang="en-US" dirty="0"/>
          </a:p>
        </p:txBody>
      </p:sp>
      <p:sp>
        <p:nvSpPr>
          <p:cNvPr id="3" name="内容占位符 2"/>
          <p:cNvSpPr>
            <a:spLocks noGrp="1"/>
          </p:cNvSpPr>
          <p:nvPr>
            <p:ph idx="1"/>
          </p:nvPr>
        </p:nvSpPr>
        <p:spPr/>
        <p:txBody>
          <a:bodyPr/>
          <a:lstStyle/>
          <a:p>
            <a:r>
              <a:rPr kumimoji="1" lang="en-US" altLang="zh-CN" b="1" dirty="0"/>
              <a:t>Readability</a:t>
            </a:r>
            <a:endParaRPr kumimoji="1" lang="en-US" altLang="zh-CN" b="1" dirty="0"/>
          </a:p>
          <a:p>
            <a:pPr marL="0" indent="0">
              <a:buNone/>
            </a:pPr>
            <a:endParaRPr kumimoji="1" lang="en-US" altLang="zh-CN" b="1" dirty="0"/>
          </a:p>
        </p:txBody>
      </p:sp>
      <p:sp>
        <p:nvSpPr>
          <p:cNvPr id="6" name="文本框 5"/>
          <p:cNvSpPr txBox="1"/>
          <p:nvPr/>
        </p:nvSpPr>
        <p:spPr>
          <a:xfrm>
            <a:off x="5751122" y="3078967"/>
            <a:ext cx="816249" cy="461665"/>
          </a:xfrm>
          <a:prstGeom prst="rect">
            <a:avLst/>
          </a:prstGeom>
          <a:noFill/>
        </p:spPr>
        <p:txBody>
          <a:bodyPr wrap="none" rtlCol="0">
            <a:spAutoFit/>
          </a:bodyPr>
          <a:lstStyle/>
          <a:p>
            <a:r>
              <a:rPr kumimoji="1" lang="en-US" altLang="zh-CN" sz="2400" dirty="0">
                <a:latin typeface="Avenir Book" panose="02000503020000020003" pitchFamily="2" charset="0"/>
              </a:rPr>
              <a:t>in </a:t>
            </a:r>
            <a:r>
              <a:rPr kumimoji="1" lang="en-US" altLang="zh-CN" sz="2400" b="1" dirty="0">
                <a:latin typeface="Avenir Book" panose="02000503020000020003" pitchFamily="2" charset="0"/>
              </a:rPr>
              <a:t>C</a:t>
            </a:r>
            <a:r>
              <a:rPr kumimoji="1" lang="en-US" altLang="zh-CN" sz="2400" dirty="0">
                <a:latin typeface="Avenir Book" panose="02000503020000020003" pitchFamily="2" charset="0"/>
              </a:rPr>
              <a:t>:</a:t>
            </a:r>
            <a:endParaRPr kumimoji="1" lang="zh-CN" altLang="en-US" sz="2400" dirty="0">
              <a:latin typeface="Avenir Book" panose="02000503020000020003" pitchFamily="2" charset="0"/>
            </a:endParaRPr>
          </a:p>
        </p:txBody>
      </p:sp>
      <p:sp>
        <p:nvSpPr>
          <p:cNvPr id="8" name="矩形 7"/>
          <p:cNvSpPr/>
          <p:nvPr/>
        </p:nvSpPr>
        <p:spPr>
          <a:xfrm>
            <a:off x="838200" y="2511110"/>
            <a:ext cx="7478329" cy="461665"/>
          </a:xfrm>
          <a:prstGeom prst="rect">
            <a:avLst/>
          </a:prstGeom>
        </p:spPr>
        <p:txBody>
          <a:bodyPr wrap="none">
            <a:spAutoFit/>
          </a:bodyPr>
          <a:lstStyle/>
          <a:p>
            <a:r>
              <a:rPr kumimoji="1" lang="en-US" altLang="zh-CN" sz="2400" dirty="0">
                <a:latin typeface="Avenir Book" panose="02000503020000020003" pitchFamily="2" charset="0"/>
              </a:rPr>
              <a:t>For example: Read a file and copy it into another file</a:t>
            </a:r>
            <a:endParaRPr lang="zh-CN" altLang="en-US" sz="2400" dirty="0">
              <a:latin typeface="Avenir Book" panose="02000503020000020003" pitchFamily="2" charset="0"/>
            </a:endParaRPr>
          </a:p>
        </p:txBody>
      </p:sp>
      <p:sp>
        <p:nvSpPr>
          <p:cNvPr id="9" name="矩形 8"/>
          <p:cNvSpPr/>
          <p:nvPr/>
        </p:nvSpPr>
        <p:spPr>
          <a:xfrm>
            <a:off x="338123" y="4003326"/>
            <a:ext cx="5757877" cy="1325564"/>
          </a:xfrm>
          <a:prstGeom prst="rect">
            <a:avLst/>
          </a:prstGeom>
          <a:noFill/>
          <a:ln w="381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6596077" y="2972776"/>
            <a:ext cx="5125586" cy="3763962"/>
          </a:xfrm>
          <a:prstGeom prst="rect">
            <a:avLst/>
          </a:prstGeom>
          <a:noFill/>
          <a:ln w="38100">
            <a:solidFill>
              <a:srgbClr val="C55A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p:cNvPicPr>
            <a:picLocks noChangeAspect="1"/>
          </p:cNvPicPr>
          <p:nvPr/>
        </p:nvPicPr>
        <p:blipFill rotWithShape="1">
          <a:blip r:embed="rId1"/>
          <a:srcRect r="9767"/>
          <a:stretch>
            <a:fillRect/>
          </a:stretch>
        </p:blipFill>
        <p:spPr>
          <a:xfrm>
            <a:off x="391910" y="4065161"/>
            <a:ext cx="5625663" cy="1220252"/>
          </a:xfrm>
          <a:prstGeom prst="rect">
            <a:avLst/>
          </a:prstGeom>
        </p:spPr>
      </p:pic>
      <p:sp>
        <p:nvSpPr>
          <p:cNvPr id="12" name="文本框 11"/>
          <p:cNvSpPr txBox="1"/>
          <p:nvPr/>
        </p:nvSpPr>
        <p:spPr>
          <a:xfrm>
            <a:off x="858563" y="3355464"/>
            <a:ext cx="1553630" cy="461665"/>
          </a:xfrm>
          <a:prstGeom prst="rect">
            <a:avLst/>
          </a:prstGeom>
          <a:noFill/>
        </p:spPr>
        <p:txBody>
          <a:bodyPr wrap="none" rtlCol="0">
            <a:spAutoFit/>
          </a:bodyPr>
          <a:lstStyle/>
          <a:p>
            <a:r>
              <a:rPr kumimoji="1" lang="en-US" altLang="zh-CN" sz="2400" dirty="0">
                <a:latin typeface="Avenir Book" panose="02000503020000020003" pitchFamily="2" charset="0"/>
              </a:rPr>
              <a:t>in </a:t>
            </a:r>
            <a:r>
              <a:rPr kumimoji="1" lang="en-US" altLang="zh-CN" sz="2400" b="1" dirty="0">
                <a:latin typeface="Avenir Book" panose="02000503020000020003" pitchFamily="2" charset="0"/>
              </a:rPr>
              <a:t>Python</a:t>
            </a:r>
            <a:r>
              <a:rPr kumimoji="1" lang="en-US" altLang="zh-CN" sz="2400" dirty="0">
                <a:latin typeface="Avenir Book" panose="02000503020000020003" pitchFamily="2" charset="0"/>
              </a:rPr>
              <a:t>:</a:t>
            </a:r>
            <a:endParaRPr kumimoji="1" lang="zh-CN" altLang="en-US" sz="2400" dirty="0">
              <a:latin typeface="Avenir Book" panose="02000503020000020003" pitchFamily="2" charset="0"/>
            </a:endParaRPr>
          </a:p>
        </p:txBody>
      </p:sp>
      <p:pic>
        <p:nvPicPr>
          <p:cNvPr id="13" name="图片 12"/>
          <p:cNvPicPr>
            <a:picLocks noChangeAspect="1"/>
          </p:cNvPicPr>
          <p:nvPr/>
        </p:nvPicPr>
        <p:blipFill rotWithShape="1">
          <a:blip r:embed="rId2"/>
          <a:srcRect t="3213" b="2852"/>
          <a:stretch>
            <a:fillRect/>
          </a:stretch>
        </p:blipFill>
        <p:spPr>
          <a:xfrm>
            <a:off x="6779852" y="3093720"/>
            <a:ext cx="4729330" cy="35356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 Python?</a:t>
            </a:r>
            <a:endParaRPr kumimoji="1" lang="zh-CN" altLang="en-US" dirty="0"/>
          </a:p>
        </p:txBody>
      </p:sp>
      <p:sp>
        <p:nvSpPr>
          <p:cNvPr id="3" name="内容占位符 2"/>
          <p:cNvSpPr>
            <a:spLocks noGrp="1"/>
          </p:cNvSpPr>
          <p:nvPr>
            <p:ph idx="1"/>
          </p:nvPr>
        </p:nvSpPr>
        <p:spPr>
          <a:xfrm>
            <a:off x="723900" y="1560195"/>
            <a:ext cx="10515600" cy="4667250"/>
          </a:xfrm>
        </p:spPr>
        <p:txBody>
          <a:bodyPr>
            <a:normAutofit/>
          </a:bodyPr>
          <a:lstStyle/>
          <a:p>
            <a:pPr marL="0" indent="0">
              <a:buNone/>
            </a:pPr>
            <a:r>
              <a:rPr lang="en-US" altLang="zh-CN" b="1" dirty="0"/>
              <a:t>Availability of third-party modules/packages</a:t>
            </a:r>
            <a:endParaRPr kumimoji="1" lang="en-US" altLang="zh-CN" b="1" dirty="0"/>
          </a:p>
          <a:p>
            <a:endParaRPr kumimoji="1" lang="en-US" altLang="zh-CN" b="1" dirty="0"/>
          </a:p>
          <a:p>
            <a:pPr marL="0" indent="0">
              <a:buNone/>
            </a:pPr>
            <a:r>
              <a:rPr kumimoji="1" lang="en-US" altLang="zh-CN" dirty="0"/>
              <a:t>For example:</a:t>
            </a:r>
            <a:endParaRPr kumimoji="1" lang="en-US" altLang="zh-CN" dirty="0"/>
          </a:p>
          <a:p>
            <a:pPr marL="0" indent="0">
              <a:buNone/>
            </a:pPr>
            <a:r>
              <a:rPr kumimoji="1" lang="en-US" altLang="zh-CN" dirty="0"/>
              <a:t>Data analysis:  </a:t>
            </a:r>
            <a:r>
              <a:rPr kumimoji="1" lang="en-US" altLang="zh-CN" dirty="0" err="1">
                <a:solidFill>
                  <a:srgbClr val="FF0000"/>
                </a:solidFill>
              </a:rPr>
              <a:t>Numpy</a:t>
            </a:r>
            <a:r>
              <a:rPr kumimoji="1" lang="en-US" altLang="zh-CN" dirty="0"/>
              <a:t>, </a:t>
            </a:r>
            <a:r>
              <a:rPr kumimoji="1" lang="en-US" altLang="zh-CN" dirty="0" err="1">
                <a:solidFill>
                  <a:srgbClr val="FF0000"/>
                </a:solidFill>
              </a:rPr>
              <a:t>Scipy</a:t>
            </a:r>
            <a:r>
              <a:rPr kumimoji="1" lang="en-US" altLang="zh-CN" dirty="0"/>
              <a:t>, …</a:t>
            </a:r>
            <a:endParaRPr kumimoji="1" lang="en-US" altLang="zh-CN" dirty="0"/>
          </a:p>
          <a:p>
            <a:pPr marL="0" indent="0">
              <a:buNone/>
            </a:pPr>
            <a:r>
              <a:rPr kumimoji="1" lang="en-US" altLang="zh-CN" dirty="0"/>
              <a:t>Machine learning: </a:t>
            </a:r>
            <a:r>
              <a:rPr kumimoji="1" lang="en-US" altLang="zh-CN" dirty="0" err="1">
                <a:solidFill>
                  <a:srgbClr val="FF0000"/>
                </a:solidFill>
              </a:rPr>
              <a:t>PyTorch</a:t>
            </a:r>
            <a:endParaRPr kumimoji="1" lang="en-US" altLang="zh-CN" dirty="0"/>
          </a:p>
          <a:p>
            <a:pPr marL="0" indent="0">
              <a:buNone/>
            </a:pPr>
            <a:r>
              <a:rPr kumimoji="1" lang="en-US" altLang="zh-CN" dirty="0"/>
              <a:t>Data visualization: </a:t>
            </a:r>
            <a:r>
              <a:rPr kumimoji="1" lang="en-US" altLang="zh-CN" dirty="0">
                <a:solidFill>
                  <a:srgbClr val="FF0000"/>
                </a:solidFill>
              </a:rPr>
              <a:t>Matplotlib</a:t>
            </a:r>
            <a:r>
              <a:rPr kumimoji="1" lang="en-US" altLang="zh-CN" dirty="0"/>
              <a:t>, Seaborn, </a:t>
            </a:r>
            <a:r>
              <a:rPr kumimoji="1" lang="en-US" altLang="zh-CN" dirty="0" err="1"/>
              <a:t>Plotly</a:t>
            </a:r>
            <a:r>
              <a:rPr kumimoji="1" lang="en-US" altLang="zh-CN" dirty="0"/>
              <a:t>, …</a:t>
            </a:r>
            <a:endParaRPr kumimoji="1" lang="en-US" altLang="zh-CN" dirty="0"/>
          </a:p>
          <a:p>
            <a:pPr marL="0" indent="0">
              <a:buNone/>
            </a:pPr>
            <a:r>
              <a:rPr lang="en-US" altLang="zh-CN" dirty="0"/>
              <a:t>Bioinformatics analysis: </a:t>
            </a:r>
            <a:r>
              <a:rPr lang="en-US" altLang="zh-CN" dirty="0" err="1"/>
              <a:t>BioPython</a:t>
            </a:r>
            <a:r>
              <a:rPr lang="en-US" altLang="zh-CN" dirty="0"/>
              <a:t>, </a:t>
            </a:r>
            <a:r>
              <a:rPr lang="en-US" altLang="zh-CN" dirty="0" err="1"/>
              <a:t>Scanpy</a:t>
            </a:r>
            <a:r>
              <a:rPr lang="en-US" altLang="zh-CN" dirty="0"/>
              <a:t>, …</a:t>
            </a:r>
            <a:endParaRPr lang="en-US" altLang="zh-CN" dirty="0"/>
          </a:p>
          <a:p>
            <a:pPr marL="0" indent="0">
              <a:buNone/>
            </a:pPr>
            <a:r>
              <a:rPr lang="en-US" altLang="zh-CN" dirty="0"/>
              <a:t>Image processing: scikit-image, …</a:t>
            </a:r>
            <a:endParaRPr lang="en-US" altLang="zh-CN" dirty="0"/>
          </a:p>
          <a:p>
            <a:pPr marL="0" indent="0">
              <a:buNone/>
            </a:pPr>
            <a:r>
              <a:rPr kumimoji="1" lang="en-US" altLang="zh-CN" dirty="0"/>
              <a:t>…</a:t>
            </a:r>
            <a:endParaRPr kumimoji="1" lang="en-US" altLang="zh-CN" dirty="0"/>
          </a:p>
          <a:p>
            <a:pPr marL="0" indent="0">
              <a:buNone/>
            </a:pPr>
            <a:endParaRPr kumimoji="1" lang="en-US" altLang="zh-CN"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9530"/>
            <a:ext cx="10515600" cy="1325563"/>
          </a:xfrm>
        </p:spPr>
        <p:txBody>
          <a:bodyPr/>
          <a:lstStyle/>
          <a:p>
            <a:r>
              <a:rPr kumimoji="1" lang="en-US" altLang="zh-CN" dirty="0"/>
              <a:t>Instructor</a:t>
            </a:r>
            <a:endParaRPr kumimoji="1" lang="zh-CN" altLang="en-US" dirty="0"/>
          </a:p>
        </p:txBody>
      </p:sp>
      <p:sp>
        <p:nvSpPr>
          <p:cNvPr id="3" name="内容占位符 2"/>
          <p:cNvSpPr>
            <a:spLocks noGrp="1"/>
          </p:cNvSpPr>
          <p:nvPr>
            <p:ph idx="1"/>
          </p:nvPr>
        </p:nvSpPr>
        <p:spPr>
          <a:xfrm>
            <a:off x="3590055" y="1531336"/>
            <a:ext cx="8199782" cy="5230412"/>
          </a:xfrm>
        </p:spPr>
        <p:txBody>
          <a:bodyPr>
            <a:normAutofit/>
          </a:bodyPr>
          <a:lstStyle/>
          <a:p>
            <a:r>
              <a:rPr lang="en-US" altLang="zh-CN" dirty="0"/>
              <a:t>B.S. in Prevention Medicine, Tongji Medical University</a:t>
            </a:r>
            <a:endParaRPr lang="en-US" altLang="zh-CN" dirty="0"/>
          </a:p>
          <a:p>
            <a:r>
              <a:rPr lang="en-US" altLang="zh-CN" dirty="0"/>
              <a:t>M.S and Ph.D. in Epidemiology, HUST</a:t>
            </a:r>
            <a:endParaRPr lang="en-US" altLang="zh-CN" dirty="0"/>
          </a:p>
          <a:p>
            <a:r>
              <a:rPr lang="en-US" altLang="zh-CN" dirty="0"/>
              <a:t>Research interests:</a:t>
            </a:r>
            <a:endParaRPr lang="en-US" altLang="zh-CN" dirty="0"/>
          </a:p>
          <a:p>
            <a:pPr lvl="1"/>
            <a:r>
              <a:rPr lang="en-US" altLang="zh-CN" dirty="0"/>
              <a:t>Epidemiology of diseases</a:t>
            </a:r>
            <a:endParaRPr lang="en-US" altLang="zh-CN" dirty="0"/>
          </a:p>
          <a:p>
            <a:pPr lvl="1"/>
            <a:r>
              <a:rPr lang="en-US" altLang="zh-CN" dirty="0"/>
              <a:t>Foods safety assessment</a:t>
            </a:r>
            <a:endParaRPr lang="en-US" altLang="zh-CN" dirty="0"/>
          </a:p>
          <a:p>
            <a:pPr lvl="1"/>
            <a:endParaRPr lang="en-US" altLang="zh-CN" dirty="0"/>
          </a:p>
          <a:p>
            <a:r>
              <a:rPr lang="en-US" altLang="zh-CN" dirty="0"/>
              <a:t>Office: </a:t>
            </a:r>
            <a:r>
              <a:rPr lang="zh-CN" altLang="en-US" dirty="0"/>
              <a:t>创园</a:t>
            </a:r>
            <a:r>
              <a:rPr lang="en-US" altLang="zh-CN" dirty="0"/>
              <a:t>7</a:t>
            </a:r>
            <a:r>
              <a:rPr lang="zh-CN" altLang="en-US" dirty="0"/>
              <a:t>栋</a:t>
            </a:r>
            <a:r>
              <a:rPr lang="en-US" altLang="zh-CN" dirty="0"/>
              <a:t>205</a:t>
            </a:r>
            <a:endParaRPr lang="en-US" altLang="zh-CN" dirty="0"/>
          </a:p>
          <a:p>
            <a:pPr algn="l">
              <a:buClrTx/>
              <a:buSzTx/>
            </a:pPr>
            <a:r>
              <a:rPr lang="en-US" altLang="zh-CN" dirty="0"/>
              <a:t>Email: </a:t>
            </a:r>
            <a:r>
              <a:rPr lang="en-US" altLang="zh-CN" dirty="0">
                <a:sym typeface="+mn-ea"/>
              </a:rPr>
              <a:t>weis@sustech.edu.cn</a:t>
            </a:r>
            <a:endParaRPr lang="en-US" altLang="zh-CN" dirty="0"/>
          </a:p>
        </p:txBody>
      </p:sp>
      <p:sp>
        <p:nvSpPr>
          <p:cNvPr id="9" name="内容占位符 2"/>
          <p:cNvSpPr txBox="1"/>
          <p:nvPr/>
        </p:nvSpPr>
        <p:spPr>
          <a:xfrm>
            <a:off x="772160" y="3634740"/>
            <a:ext cx="2824480" cy="24860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venir" panose="02000503020000020003" pitchFamily="2"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venir" panose="02000503020000020003" pitchFamily="2"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venir" panose="02000503020000020003" pitchFamily="2"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venir" panose="02000503020000020003" pitchFamily="2"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venir" panose="02000503020000020003" pitchFamily="2"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kumimoji="1" lang="en-US" altLang="zh-CN" sz="2000" b="1" dirty="0"/>
              <a:t>WEI Sheng (</a:t>
            </a:r>
            <a:r>
              <a:rPr kumimoji="1" lang="zh-CN" altLang="en-US" sz="2000" b="1" dirty="0"/>
              <a:t>魏晟</a:t>
            </a:r>
            <a:r>
              <a:rPr kumimoji="1" lang="en-US" altLang="zh-CN" sz="2000" b="1" dirty="0"/>
              <a:t>)</a:t>
            </a:r>
            <a:endParaRPr kumimoji="1" lang="en-US" altLang="zh-CN" sz="2000" b="1" dirty="0"/>
          </a:p>
          <a:p>
            <a:pPr marL="0" indent="0">
              <a:buNone/>
            </a:pPr>
            <a:r>
              <a:rPr lang="en-US" altLang="zh-CN" sz="2000" dirty="0"/>
              <a:t>Professor </a:t>
            </a:r>
            <a:endParaRPr lang="en-US" altLang="zh-CN" sz="2000" dirty="0"/>
          </a:p>
          <a:p>
            <a:pPr marL="0" indent="0">
              <a:buNone/>
            </a:pPr>
            <a:r>
              <a:rPr lang="en-US" altLang="zh-CN" sz="2000" dirty="0"/>
              <a:t>School of Public health and emergency manegment</a:t>
            </a:r>
            <a:endParaRPr kumimoji="1" lang="en-US" altLang="zh-CN" sz="2400" dirty="0"/>
          </a:p>
        </p:txBody>
      </p:sp>
      <p:pic>
        <p:nvPicPr>
          <p:cNvPr id="4" name="图片 3"/>
          <p:cNvPicPr>
            <a:picLocks noChangeAspect="1"/>
          </p:cNvPicPr>
          <p:nvPr>
            <p:custDataLst>
              <p:tags r:id="rId1"/>
            </p:custDataLst>
          </p:nvPr>
        </p:nvPicPr>
        <p:blipFill>
          <a:blip r:embed="rId2"/>
          <a:stretch>
            <a:fillRect/>
          </a:stretch>
        </p:blipFill>
        <p:spPr>
          <a:xfrm>
            <a:off x="1026795" y="1318895"/>
            <a:ext cx="2040255" cy="218694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 Python?</a:t>
            </a:r>
            <a:endParaRPr kumimoji="1" lang="zh-CN" altLang="en-US" dirty="0"/>
          </a:p>
        </p:txBody>
      </p:sp>
      <p:sp>
        <p:nvSpPr>
          <p:cNvPr id="4" name="Content Placeholder 3"/>
          <p:cNvSpPr txBox="1"/>
          <p:nvPr/>
        </p:nvSpPr>
        <p:spPr>
          <a:xfrm>
            <a:off x="6172200" y="1690688"/>
            <a:ext cx="5181600" cy="9311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venir Book" panose="02000503020000020003" pitchFamily="2" charset="0"/>
                <a:ea typeface="Lato" panose="020F0502020204030203" pitchFamily="34" charset="0"/>
                <a:cs typeface="Lato" panose="020F0502020204030203" pitchFamily="34" charset="0"/>
              </a:rPr>
              <a:t>Many applications have been developed using Python</a:t>
            </a:r>
            <a:endParaRPr lang="en-US" dirty="0">
              <a:latin typeface="Avenir Book" panose="02000503020000020003" pitchFamily="2" charset="0"/>
              <a:ea typeface="Lato" panose="020F0502020204030203" pitchFamily="34" charset="0"/>
              <a:cs typeface="Lato" panose="020F0502020204030203" pitchFamily="34" charset="0"/>
            </a:endParaRPr>
          </a:p>
        </p:txBody>
      </p:sp>
      <p:sp>
        <p:nvSpPr>
          <p:cNvPr id="5" name="Content Placeholder 2"/>
          <p:cNvSpPr txBox="1"/>
          <p:nvPr/>
        </p:nvSpPr>
        <p:spPr>
          <a:xfrm>
            <a:off x="838200" y="1690688"/>
            <a:ext cx="5181600" cy="9311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venir Book" panose="02000503020000020003" pitchFamily="2" charset="0"/>
                <a:ea typeface="Lato" panose="020F0502020204030203" pitchFamily="34" charset="0"/>
                <a:cs typeface="Lato" panose="020F0502020204030203" pitchFamily="34" charset="0"/>
              </a:rPr>
              <a:t>Python has been widely used in many areas:</a:t>
            </a:r>
            <a:endParaRPr lang="en-US" dirty="0">
              <a:latin typeface="Avenir Book" panose="02000503020000020003" pitchFamily="2" charset="0"/>
              <a:ea typeface="Lato" panose="020F0502020204030203" pitchFamily="34" charset="0"/>
              <a:cs typeface="Lato" panose="020F0502020204030203" pitchFamily="34" charset="0"/>
            </a:endParaRPr>
          </a:p>
          <a:p>
            <a:endParaRPr lang="en-US" dirty="0">
              <a:latin typeface="Avenir Book" panose="02000503020000020003" pitchFamily="2" charset="0"/>
              <a:ea typeface="Lato" panose="020F0502020204030203" pitchFamily="34" charset="0"/>
              <a:cs typeface="Lato" panose="020F0502020204030203" pitchFamily="34" charset="0"/>
            </a:endParaRPr>
          </a:p>
        </p:txBody>
      </p:sp>
      <p:pic>
        <p:nvPicPr>
          <p:cNvPr id="6" name="Picture 10"/>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63733" y="2589189"/>
            <a:ext cx="3930534" cy="39034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571" y="2589189"/>
            <a:ext cx="3930534" cy="390342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GitHub - bharathgs/Awesome-pytorch-list: A comprehensive list of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1217" y="4758044"/>
            <a:ext cx="1045029" cy="2090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 Python?</a:t>
            </a:r>
            <a:endParaRPr kumimoji="1" lang="zh-CN" altLang="en-US" dirty="0"/>
          </a:p>
        </p:txBody>
      </p:sp>
      <p:pic>
        <p:nvPicPr>
          <p:cNvPr id="8" name="Picture 2" descr="Amazon.com: Victorinox Swiss Army Multi-Tool, SwissChamp Pocket Knife, Red,  91 mm (1.6795): Sports &amp; Outdoor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20864" y="1386388"/>
            <a:ext cx="2444860" cy="25760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倚天剑和屠龙刀同根同源，为何屠龙刀是武林至尊，倚天剑却不是？_郭靖"/>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7249" y="4438421"/>
            <a:ext cx="2209800" cy="22098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6"/>
          <p:cNvSpPr/>
          <p:nvPr/>
        </p:nvSpPr>
        <p:spPr>
          <a:xfrm>
            <a:off x="3214370" y="1539875"/>
            <a:ext cx="1546225" cy="400050"/>
          </a:xfrm>
          <a:prstGeom prst="roundRect">
            <a:avLst>
              <a:gd name="adj" fmla="val 6498"/>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0000FF"/>
                </a:solidFill>
                <a:latin typeface="Avenir Book" panose="02000503020000020003" pitchFamily="2" charset="0"/>
                <a:ea typeface="Lato" panose="020F0502020204030203" pitchFamily="34" charset="0"/>
                <a:cs typeface="Lato" panose="020F0502020204030203" pitchFamily="34" charset="0"/>
              </a:rPr>
              <a:t>Python</a:t>
            </a:r>
            <a:endParaRPr lang="zh-CN" altLang="en-US" sz="2400" b="1" dirty="0">
              <a:solidFill>
                <a:srgbClr val="0000FF"/>
              </a:solidFill>
              <a:latin typeface="Avenir Book" panose="02000503020000020003" pitchFamily="2" charset="0"/>
              <a:cs typeface="Lato" panose="020F0502020204030203" pitchFamily="34" charset="0"/>
            </a:endParaRPr>
          </a:p>
        </p:txBody>
      </p:sp>
      <p:sp>
        <p:nvSpPr>
          <p:cNvPr id="11" name="Rectangle: Rounded Corners 7"/>
          <p:cNvSpPr/>
          <p:nvPr/>
        </p:nvSpPr>
        <p:spPr>
          <a:xfrm>
            <a:off x="3215005" y="4116070"/>
            <a:ext cx="1608455" cy="338455"/>
          </a:xfrm>
          <a:prstGeom prst="roundRect">
            <a:avLst>
              <a:gd name="adj" fmla="val 6498"/>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0000FF"/>
                </a:solidFill>
                <a:latin typeface="Avenir Book" panose="02000503020000020003" pitchFamily="2" charset="0"/>
                <a:ea typeface="Lato" panose="020F0502020204030203" pitchFamily="34" charset="0"/>
                <a:cs typeface="Lato" panose="020F0502020204030203" pitchFamily="34" charset="0"/>
              </a:rPr>
              <a:t>C/C++</a:t>
            </a:r>
            <a:endParaRPr lang="zh-CN" altLang="en-US" sz="2400" b="1" dirty="0">
              <a:solidFill>
                <a:srgbClr val="0000FF"/>
              </a:solidFill>
              <a:latin typeface="Avenir Book" panose="02000503020000020003" pitchFamily="2" charset="0"/>
              <a:cs typeface="Lato" panose="020F0502020204030203" pitchFamily="34" charset="0"/>
            </a:endParaRPr>
          </a:p>
        </p:txBody>
      </p:sp>
      <p:pic>
        <p:nvPicPr>
          <p:cNvPr id="12" name="Picture 2" descr="Pyth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8865" y="1616590"/>
            <a:ext cx="4295775" cy="487628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7"/>
          <p:cNvSpPr txBox="1"/>
          <p:nvPr/>
        </p:nvSpPr>
        <p:spPr>
          <a:xfrm>
            <a:off x="8893175" y="6494145"/>
            <a:ext cx="2550795" cy="306705"/>
          </a:xfrm>
          <a:prstGeom prst="rect">
            <a:avLst/>
          </a:prstGeom>
          <a:noFill/>
        </p:spPr>
        <p:txBody>
          <a:bodyPr wrap="square">
            <a:spAutoFit/>
          </a:bodyPr>
          <a:lstStyle/>
          <a:p>
            <a:r>
              <a:rPr lang="en-US" sz="1400" dirty="0">
                <a:latin typeface="Avenir Book" panose="02000503020000020003" pitchFamily="2" charset="0"/>
                <a:ea typeface="Lato" panose="020F0502020204030203" pitchFamily="34" charset="0"/>
                <a:cs typeface="Lato" panose="020F0502020204030203" pitchFamily="34" charset="0"/>
              </a:rPr>
              <a:t>http://xkcd.com/353/</a:t>
            </a:r>
            <a:endParaRPr lang="en-US" sz="1400" dirty="0">
              <a:latin typeface="Avenir Book" panose="02000503020000020003" pitchFamily="2" charset="0"/>
              <a:ea typeface="Lato" panose="020F0502020204030203" pitchFamily="34" charset="0"/>
              <a:cs typeface="Lato" panose="020F0502020204030203" pitchFamily="34" charset="0"/>
            </a:endParaRPr>
          </a:p>
        </p:txBody>
      </p:sp>
      <p:sp>
        <p:nvSpPr>
          <p:cNvPr id="14" name="TextBox 19"/>
          <p:cNvSpPr txBox="1"/>
          <p:nvPr/>
        </p:nvSpPr>
        <p:spPr>
          <a:xfrm>
            <a:off x="654248" y="2431071"/>
            <a:ext cx="3432560" cy="830997"/>
          </a:xfrm>
          <a:prstGeom prst="rect">
            <a:avLst/>
          </a:prstGeom>
          <a:noFill/>
        </p:spPr>
        <p:txBody>
          <a:bodyPr wrap="square">
            <a:spAutoFit/>
          </a:bodyPr>
          <a:lstStyle/>
          <a:p>
            <a:r>
              <a:rPr lang="en-US" sz="2400" dirty="0">
                <a:latin typeface="Avenir Book" panose="02000503020000020003" pitchFamily="2" charset="0"/>
                <a:ea typeface="Lato" panose="020F0502020204030203" pitchFamily="34" charset="0"/>
                <a:cs typeface="Lato" panose="020F0502020204030203" pitchFamily="34" charset="0"/>
              </a:rPr>
              <a:t>Python is a Swiss Army knife.</a:t>
            </a:r>
            <a:endParaRPr lang="en-US" sz="2400" dirty="0">
              <a:latin typeface="Avenir Book" panose="02000503020000020003" pitchFamily="2" charset="0"/>
              <a:ea typeface="Lato" panose="020F0502020204030203" pitchFamily="34" charset="0"/>
              <a:cs typeface="Lato" panose="020F0502020204030203" pitchFamily="34" charset="0"/>
            </a:endParaRPr>
          </a:p>
        </p:txBody>
      </p:sp>
      <p:sp>
        <p:nvSpPr>
          <p:cNvPr id="15" name="TextBox 21"/>
          <p:cNvSpPr txBox="1"/>
          <p:nvPr/>
        </p:nvSpPr>
        <p:spPr>
          <a:xfrm>
            <a:off x="939747" y="4848344"/>
            <a:ext cx="3015686" cy="830997"/>
          </a:xfrm>
          <a:prstGeom prst="rect">
            <a:avLst/>
          </a:prstGeom>
          <a:noFill/>
        </p:spPr>
        <p:txBody>
          <a:bodyPr wrap="square">
            <a:spAutoFit/>
          </a:bodyPr>
          <a:lstStyle/>
          <a:p>
            <a:r>
              <a:rPr lang="en-US" sz="2400" dirty="0">
                <a:latin typeface="Avenir Book" panose="02000503020000020003" pitchFamily="2" charset="0"/>
                <a:ea typeface="Lato" panose="020F0502020204030203" pitchFamily="34" charset="0"/>
                <a:cs typeface="Lato" panose="020F0502020204030203" pitchFamily="34" charset="0"/>
              </a:rPr>
              <a:t>C/C++ is a treasured sword.</a:t>
            </a:r>
            <a:endParaRPr lang="en-US" sz="2400" dirty="0">
              <a:latin typeface="Avenir Book" panose="02000503020000020003" pitchFamily="2" charset="0"/>
              <a:ea typeface="Lato" panose="020F0502020204030203" pitchFamily="34" charset="0"/>
              <a:cs typeface="Lato" panose="020F0502020204030203"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Why Python?</a:t>
            </a:r>
            <a:endParaRPr kumimoji="1" lang="zh-CN" altLang="en-US" dirty="0"/>
          </a:p>
        </p:txBody>
      </p:sp>
      <p:sp>
        <p:nvSpPr>
          <p:cNvPr id="3" name="内容占位符 2"/>
          <p:cNvSpPr>
            <a:spLocks noGrp="1"/>
          </p:cNvSpPr>
          <p:nvPr>
            <p:ph idx="1"/>
          </p:nvPr>
        </p:nvSpPr>
        <p:spPr>
          <a:xfrm>
            <a:off x="838200" y="1825625"/>
            <a:ext cx="10515600" cy="4667250"/>
          </a:xfrm>
        </p:spPr>
        <p:txBody>
          <a:bodyPr>
            <a:normAutofit/>
          </a:bodyPr>
          <a:lstStyle/>
          <a:p>
            <a:pPr marL="0" indent="0">
              <a:buNone/>
            </a:pPr>
            <a:r>
              <a:rPr kumimoji="1" lang="en-US" altLang="zh-CN" sz="2800" b="1" dirty="0">
                <a:solidFill>
                  <a:schemeClr val="accent2">
                    <a:lumMod val="75000"/>
                  </a:schemeClr>
                </a:solidFill>
                <a:latin typeface="Avenir Book" panose="02000503020000020003" pitchFamily="2" charset="0"/>
              </a:rPr>
              <a:t>Python</a:t>
            </a:r>
            <a:r>
              <a:rPr kumimoji="1" lang="en-US" altLang="zh-CN" sz="2800" dirty="0">
                <a:latin typeface="Avenir Book" panose="02000503020000020003" pitchFamily="2" charset="0"/>
              </a:rPr>
              <a:t> has become one of</a:t>
            </a:r>
            <a:r>
              <a:rPr kumimoji="1" lang="en-US" altLang="zh-CN" sz="2800" u="sng" dirty="0">
                <a:solidFill>
                  <a:srgbClr val="FF0000"/>
                </a:solidFill>
                <a:latin typeface="Avenir Book" panose="02000503020000020003" pitchFamily="2" charset="0"/>
              </a:rPr>
              <a:t> </a:t>
            </a:r>
            <a:r>
              <a:rPr kumimoji="1" lang="en-US" altLang="zh-CN" sz="2800" b="1" u="sng" dirty="0">
                <a:solidFill>
                  <a:srgbClr val="FF0000"/>
                </a:solidFill>
                <a:latin typeface="Avenir Book" panose="02000503020000020003" pitchFamily="2" charset="0"/>
              </a:rPr>
              <a:t>the most popular</a:t>
            </a:r>
            <a:r>
              <a:rPr kumimoji="1" lang="en-US" altLang="zh-CN" sz="2800" b="1" dirty="0">
                <a:latin typeface="Avenir Book" panose="02000503020000020003" pitchFamily="2" charset="0"/>
              </a:rPr>
              <a:t> </a:t>
            </a:r>
            <a:r>
              <a:rPr kumimoji="1" lang="en-US" altLang="zh-CN" sz="2800" dirty="0">
                <a:latin typeface="Avenir Book" panose="02000503020000020003" pitchFamily="2" charset="0"/>
              </a:rPr>
              <a:t>programming languages</a:t>
            </a:r>
            <a:endParaRPr kumimoji="1" lang="zh-CN" altLang="en-US" sz="2800" dirty="0">
              <a:latin typeface="Avenir Book" panose="02000503020000020003" pitchFamily="2" charset="0"/>
            </a:endParaRPr>
          </a:p>
          <a:p>
            <a:pPr marL="0" indent="0">
              <a:buNone/>
            </a:pPr>
            <a:endParaRPr kumimoji="1" lang="en-US" altLang="zh-CN" b="1" dirty="0"/>
          </a:p>
        </p:txBody>
      </p:sp>
      <p:pic>
        <p:nvPicPr>
          <p:cNvPr id="1024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1830" y="3024535"/>
            <a:ext cx="4362450" cy="373924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084280" y="6398908"/>
            <a:ext cx="3819828" cy="369332"/>
          </a:xfrm>
          <a:prstGeom prst="rect">
            <a:avLst/>
          </a:prstGeom>
        </p:spPr>
        <p:txBody>
          <a:bodyPr wrap="none">
            <a:spAutoFit/>
          </a:bodyPr>
          <a:lstStyle/>
          <a:p>
            <a:r>
              <a:rPr lang="en-US" altLang="zh-CN" b="0" i="0" dirty="0">
                <a:effectLst/>
                <a:latin typeface="Avenir Book" panose="02000503020000020003" pitchFamily="2" charset="0"/>
              </a:rPr>
              <a:t>Source: https://</a:t>
            </a:r>
            <a:r>
              <a:rPr lang="en-US" altLang="zh-CN" b="0" i="0" dirty="0" err="1">
                <a:effectLst/>
                <a:latin typeface="Avenir Book" panose="02000503020000020003" pitchFamily="2" charset="0"/>
              </a:rPr>
              <a:t>stackoverflow.blog</a:t>
            </a:r>
            <a:endParaRPr lang="zh-CN" altLang="en-US" dirty="0">
              <a:latin typeface="Avenir Book" panose="02000503020000020003" pitchFamily="2" charset="0"/>
            </a:endParaRPr>
          </a:p>
        </p:txBody>
      </p:sp>
      <p:pic>
        <p:nvPicPr>
          <p:cNvPr id="7" name="Picture 14" descr="PYPL programming 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3131" y="2884927"/>
            <a:ext cx="3819827" cy="35139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2"/>
          <p:cNvSpPr txBox="1"/>
          <p:nvPr/>
        </p:nvSpPr>
        <p:spPr>
          <a:xfrm>
            <a:off x="9335762" y="3429000"/>
            <a:ext cx="1207196" cy="338554"/>
          </a:xfrm>
          <a:prstGeom prst="rect">
            <a:avLst/>
          </a:prstGeom>
          <a:noFill/>
        </p:spPr>
        <p:txBody>
          <a:bodyPr wrap="square">
            <a:spAutoFit/>
          </a:bodyPr>
          <a:lstStyle/>
          <a:p>
            <a:r>
              <a:rPr lang="en-US" sz="1600" dirty="0">
                <a:latin typeface="Lato" panose="020F0502020204030203" pitchFamily="34" charset="0"/>
                <a:ea typeface="Lato" panose="020F0502020204030203" pitchFamily="34" charset="0"/>
                <a:cs typeface="Lato" panose="020F0502020204030203" pitchFamily="34" charset="0"/>
              </a:rPr>
              <a:t>2021</a:t>
            </a:r>
            <a:endParaRPr lang="en-US" sz="1600" dirty="0">
              <a:latin typeface="Lato" panose="020F0502020204030203" pitchFamily="34" charset="0"/>
              <a:ea typeface="Lato" panose="020F0502020204030203" pitchFamily="34" charset="0"/>
              <a:cs typeface="Lato" panose="020F0502020204030203" pitchFamily="34" charset="0"/>
            </a:endParaRPr>
          </a:p>
        </p:txBody>
      </p:sp>
      <p:sp>
        <p:nvSpPr>
          <p:cNvPr id="9" name="TextBox 10"/>
          <p:cNvSpPr txBox="1"/>
          <p:nvPr/>
        </p:nvSpPr>
        <p:spPr>
          <a:xfrm>
            <a:off x="4487764" y="404308"/>
            <a:ext cx="7848600" cy="846386"/>
          </a:xfrm>
          <a:prstGeom prst="rect">
            <a:avLst/>
          </a:prstGeom>
          <a:noFill/>
        </p:spPr>
        <p:txBody>
          <a:bodyPr wrap="square">
            <a:spAutoFit/>
          </a:bodyPr>
          <a:lstStyle/>
          <a:p>
            <a:pPr algn="ctr">
              <a:spcBef>
                <a:spcPts val="600"/>
              </a:spcBef>
            </a:pPr>
            <a:r>
              <a:rPr lang="en-US" sz="2200" b="1" i="1" dirty="0">
                <a:solidFill>
                  <a:srgbClr val="FF0000"/>
                </a:solidFill>
                <a:latin typeface="Arial" panose="020B0604020202020204" pitchFamily="34" charset="0"/>
                <a:cs typeface="Arial" panose="020B0604020202020204" pitchFamily="34" charset="0"/>
              </a:rPr>
              <a:t>Programming is fun! Python is fun!</a:t>
            </a:r>
            <a:endParaRPr lang="en-US" sz="2200" b="1" i="1" dirty="0">
              <a:solidFill>
                <a:srgbClr val="FF0000"/>
              </a:solidFill>
              <a:latin typeface="Arial" panose="020B0604020202020204" pitchFamily="34" charset="0"/>
              <a:cs typeface="Arial" panose="020B0604020202020204" pitchFamily="34" charset="0"/>
            </a:endParaRPr>
          </a:p>
          <a:p>
            <a:pPr algn="ctr">
              <a:spcBef>
                <a:spcPts val="600"/>
              </a:spcBef>
            </a:pPr>
            <a:r>
              <a:rPr lang="en-US" sz="2200" b="1" i="1" dirty="0">
                <a:solidFill>
                  <a:srgbClr val="FF0000"/>
                </a:solidFill>
                <a:latin typeface="Arial" panose="020B0604020202020204" pitchFamily="34" charset="0"/>
                <a:cs typeface="Arial" panose="020B0604020202020204" pitchFamily="34" charset="0"/>
              </a:rPr>
              <a:t>Life is short, use Python!</a:t>
            </a:r>
            <a:endParaRPr lang="en-US" sz="2200" b="1" i="1" dirty="0">
              <a:solidFill>
                <a:srgbClr val="FF0000"/>
              </a:solidFill>
              <a:latin typeface="Arial" panose="020B060402020202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 brief history of Python</a:t>
            </a:r>
            <a:endParaRPr kumimoji="1" lang="zh-CN" altLang="en-US" dirty="0"/>
          </a:p>
        </p:txBody>
      </p:sp>
      <p:pic>
        <p:nvPicPr>
          <p:cNvPr id="11270" name="Picture 6" descr="See the source image"/>
          <p:cNvPicPr>
            <a:picLocks noChangeAspect="1" noChangeArrowheads="1"/>
          </p:cNvPicPr>
          <p:nvPr/>
        </p:nvPicPr>
        <p:blipFill rotWithShape="1">
          <a:blip r:embed="rId1">
            <a:extLst>
              <a:ext uri="{28A0092B-C50C-407E-A947-70E740481C1C}">
                <a14:useLocalDpi xmlns:a14="http://schemas.microsoft.com/office/drawing/2010/main" val="0"/>
              </a:ext>
            </a:extLst>
          </a:blip>
          <a:srcRect t="11970" b="8865"/>
          <a:stretch>
            <a:fillRect/>
          </a:stretch>
        </p:blipFill>
        <p:spPr bwMode="auto">
          <a:xfrm>
            <a:off x="1032934" y="3780108"/>
            <a:ext cx="9431866" cy="3055733"/>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Brief History of Python - DEV Commun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110" y="5877886"/>
            <a:ext cx="1703031" cy="95795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Guido van Ross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593" y="1758222"/>
            <a:ext cx="2111814" cy="168945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638407" y="2505670"/>
            <a:ext cx="2138727" cy="923330"/>
          </a:xfrm>
          <a:prstGeom prst="rect">
            <a:avLst/>
          </a:prstGeom>
          <a:noFill/>
        </p:spPr>
        <p:txBody>
          <a:bodyPr wrap="none" rtlCol="0">
            <a:spAutoFit/>
          </a:bodyPr>
          <a:lstStyle/>
          <a:p>
            <a:r>
              <a:rPr kumimoji="1" lang="en-US" altLang="zh-CN" b="1" dirty="0"/>
              <a:t>Guido van Rossum</a:t>
            </a:r>
            <a:endParaRPr kumimoji="1" lang="en-US" altLang="zh-CN" b="1" dirty="0"/>
          </a:p>
          <a:p>
            <a:endParaRPr kumimoji="1" lang="en-US" altLang="zh-CN" dirty="0"/>
          </a:p>
          <a:p>
            <a:r>
              <a:rPr kumimoji="1" lang="en-US" altLang="zh-CN" dirty="0"/>
              <a:t>A Dutch scientist</a:t>
            </a:r>
            <a:endParaRPr kumimoji="1" lang="zh-CN" altLang="en-US" dirty="0"/>
          </a:p>
        </p:txBody>
      </p:sp>
      <p:pic>
        <p:nvPicPr>
          <p:cNvPr id="11272" name="Picture 8"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8741" y="1519541"/>
            <a:ext cx="1537395" cy="2260567"/>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0464800" y="5231555"/>
            <a:ext cx="1375698" cy="1477328"/>
          </a:xfrm>
          <a:prstGeom prst="rect">
            <a:avLst/>
          </a:prstGeom>
          <a:noFill/>
        </p:spPr>
        <p:txBody>
          <a:bodyPr wrap="none" rtlCol="0">
            <a:spAutoFit/>
          </a:bodyPr>
          <a:lstStyle/>
          <a:p>
            <a:r>
              <a:rPr kumimoji="1" lang="en-US" altLang="zh-CN" dirty="0">
                <a:latin typeface="Avenir Book" panose="02000503020000020003" pitchFamily="2" charset="0"/>
              </a:rPr>
              <a:t>2020.1 :</a:t>
            </a:r>
            <a:endParaRPr kumimoji="1" lang="en-US" altLang="zh-CN" dirty="0">
              <a:latin typeface="Avenir Book" panose="02000503020000020003" pitchFamily="2" charset="0"/>
            </a:endParaRPr>
          </a:p>
          <a:p>
            <a:endParaRPr kumimoji="1" lang="en-US" altLang="zh-CN" dirty="0">
              <a:latin typeface="Avenir Book" panose="02000503020000020003" pitchFamily="2" charset="0"/>
            </a:endParaRPr>
          </a:p>
          <a:p>
            <a:r>
              <a:rPr lang="en-US" altLang="zh-CN" b="1" dirty="0">
                <a:latin typeface="Avenir Book" panose="02000503020000020003" pitchFamily="2" charset="0"/>
              </a:rPr>
              <a:t>Python 2</a:t>
            </a:r>
            <a:r>
              <a:rPr lang="en-US" altLang="zh-CN" dirty="0">
                <a:latin typeface="Avenir Book" panose="02000503020000020003" pitchFamily="2" charset="0"/>
              </a:rPr>
              <a:t> is </a:t>
            </a:r>
            <a:endParaRPr lang="en-US" altLang="zh-CN" dirty="0">
              <a:latin typeface="Avenir Book" panose="02000503020000020003" pitchFamily="2" charset="0"/>
            </a:endParaRPr>
          </a:p>
          <a:p>
            <a:r>
              <a:rPr lang="en-US" altLang="zh-CN" dirty="0">
                <a:latin typeface="Avenir Book" panose="02000503020000020003" pitchFamily="2" charset="0"/>
              </a:rPr>
              <a:t>no longer </a:t>
            </a:r>
            <a:endParaRPr lang="en-US" altLang="zh-CN" dirty="0">
              <a:latin typeface="Avenir Book" panose="02000503020000020003" pitchFamily="2" charset="0"/>
            </a:endParaRPr>
          </a:p>
          <a:p>
            <a:r>
              <a:rPr lang="en-US" altLang="zh-CN" dirty="0">
                <a:latin typeface="Avenir Book" panose="02000503020000020003" pitchFamily="2" charset="0"/>
              </a:rPr>
              <a:t>supported</a:t>
            </a:r>
            <a:endParaRPr kumimoji="1" lang="zh-CN" altLang="en-US" dirty="0">
              <a:latin typeface="Avenir Book" panose="02000503020000020003" pitchFamily="2" charset="0"/>
            </a:endParaRPr>
          </a:p>
        </p:txBody>
      </p:sp>
      <p:pic>
        <p:nvPicPr>
          <p:cNvPr id="1026" name="Picture 2" descr="Python标志矢量图 - 设计之家"/>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56876" y="750653"/>
            <a:ext cx="3393434" cy="25822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How to learn Python well?</a:t>
            </a:r>
            <a:endParaRPr kumimoji="1" lang="zh-CN" altLang="en-US" dirty="0"/>
          </a:p>
        </p:txBody>
      </p:sp>
      <p:sp>
        <p:nvSpPr>
          <p:cNvPr id="9" name="内容占位符 2"/>
          <p:cNvSpPr>
            <a:spLocks noGrp="1"/>
          </p:cNvSpPr>
          <p:nvPr>
            <p:ph idx="1"/>
          </p:nvPr>
        </p:nvSpPr>
        <p:spPr>
          <a:xfrm>
            <a:off x="693420" y="1572260"/>
            <a:ext cx="10515600" cy="4667250"/>
          </a:xfrm>
        </p:spPr>
        <p:txBody>
          <a:bodyPr>
            <a:normAutofit/>
          </a:bodyPr>
          <a:lstStyle/>
          <a:p>
            <a:pPr marL="514350" indent="-514350">
              <a:buAutoNum type="arabicPeriod"/>
            </a:pPr>
            <a:r>
              <a:rPr kumimoji="1" lang="en-US" altLang="zh-CN" dirty="0"/>
              <a:t>Practice, practice, practice !</a:t>
            </a:r>
            <a:endParaRPr kumimoji="1" lang="en-US" altLang="zh-CN" dirty="0"/>
          </a:p>
          <a:p>
            <a:pPr lvl="1"/>
            <a:r>
              <a:rPr kumimoji="1" lang="en-US" altLang="zh-CN" dirty="0">
                <a:hlinkClick r:id="rId1"/>
              </a:rPr>
              <a:t>https://pynative.com/python-exercises-with-solutions/</a:t>
            </a:r>
            <a:endParaRPr kumimoji="1" lang="en-US" altLang="zh-CN" dirty="0"/>
          </a:p>
          <a:p>
            <a:pPr lvl="1"/>
            <a:r>
              <a:rPr kumimoji="1" lang="en-US" altLang="zh-CN" dirty="0">
                <a:hlinkClick r:id="rId2"/>
              </a:rPr>
              <a:t>https://www.codesdope.com/practice/practice_python/</a:t>
            </a:r>
            <a:endParaRPr kumimoji="1" lang="en-US" altLang="zh-CN" dirty="0"/>
          </a:p>
          <a:p>
            <a:pPr lvl="1"/>
            <a:r>
              <a:rPr kumimoji="1" lang="en-US" altLang="zh-CN" dirty="0"/>
              <a:t>https://github.com/walter201230/Python</a:t>
            </a:r>
            <a:endParaRPr kumimoji="1" lang="en-US" altLang="zh-CN" dirty="0"/>
          </a:p>
          <a:p>
            <a:pPr lvl="1"/>
            <a:r>
              <a:rPr kumimoji="1" lang="en-US" altLang="zh-CN" dirty="0"/>
              <a:t>https://github.com/jackfrued/Python-100-Days</a:t>
            </a:r>
            <a:endParaRPr kumimoji="1" lang="en-US" altLang="zh-CN" dirty="0"/>
          </a:p>
          <a:p>
            <a:pPr marL="514350" indent="-514350">
              <a:buFont typeface="+mj-lt"/>
              <a:buAutoNum type="arabicPeriod"/>
            </a:pPr>
            <a:r>
              <a:rPr kumimoji="1" lang="en-US" altLang="zh-CN" dirty="0"/>
              <a:t>Learn by use</a:t>
            </a:r>
            <a:endParaRPr kumimoji="1" lang="en-US" altLang="zh-CN" dirty="0"/>
          </a:p>
          <a:p>
            <a:pPr marL="514350" indent="-514350">
              <a:buFont typeface="+mj-lt"/>
              <a:buAutoNum type="arabicPeriod"/>
            </a:pPr>
            <a:endParaRPr kumimoji="1" lang="en-US" altLang="zh-CN" dirty="0"/>
          </a:p>
          <a:p>
            <a:pPr marL="514350" indent="-514350">
              <a:buFont typeface="+mj-lt"/>
              <a:buAutoNum type="arabicPeriod"/>
            </a:pPr>
            <a:r>
              <a:rPr kumimoji="1" lang="en-US" altLang="zh-CN" dirty="0"/>
              <a:t>Get help from the Internet</a:t>
            </a:r>
            <a:endParaRPr kumimoji="1" lang="en-US" altLang="zh-CN" dirty="0"/>
          </a:p>
          <a:p>
            <a:pPr lvl="1"/>
            <a:r>
              <a:rPr kumimoji="1" lang="en-US" altLang="zh-CN" dirty="0"/>
              <a:t>google or bing</a:t>
            </a:r>
            <a:endParaRPr kumimoji="1" lang="en-US" altLang="zh-CN"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Install Python</a:t>
            </a:r>
            <a:endParaRPr kumimoji="1" lang="zh-CN" altLang="en-US" dirty="0"/>
          </a:p>
        </p:txBody>
      </p:sp>
      <p:sp>
        <p:nvSpPr>
          <p:cNvPr id="3" name="内容占位符 2"/>
          <p:cNvSpPr>
            <a:spLocks noGrp="1"/>
          </p:cNvSpPr>
          <p:nvPr>
            <p:ph idx="1"/>
          </p:nvPr>
        </p:nvSpPr>
        <p:spPr/>
        <p:txBody>
          <a:bodyPr/>
          <a:lstStyle/>
          <a:p>
            <a:r>
              <a:rPr kumimoji="1" lang="en-US" altLang="zh-CN" dirty="0"/>
              <a:t>Ways to install Python:</a:t>
            </a:r>
            <a:endParaRPr kumimoji="1" lang="en-US" altLang="zh-CN" dirty="0"/>
          </a:p>
          <a:p>
            <a:endParaRPr kumimoji="1" lang="en-US" altLang="zh-CN" dirty="0"/>
          </a:p>
          <a:p>
            <a:pPr marL="0" indent="0">
              <a:buNone/>
            </a:pPr>
            <a:r>
              <a:rPr kumimoji="1" lang="en-US" altLang="zh-CN" dirty="0"/>
              <a:t>1. Full installer</a:t>
            </a:r>
            <a:endParaRPr kumimoji="1" lang="en-US" altLang="zh-CN" dirty="0"/>
          </a:p>
          <a:p>
            <a:pPr lvl="1"/>
            <a:r>
              <a:rPr kumimoji="1" lang="en-US" altLang="zh-CN" dirty="0">
                <a:hlinkClick r:id="rId1"/>
              </a:rPr>
              <a:t>https://www.python.org/downloads/</a:t>
            </a:r>
            <a:endParaRPr kumimoji="1" lang="en-US" altLang="zh-CN" dirty="0"/>
          </a:p>
          <a:p>
            <a:pPr lvl="1"/>
            <a:endParaRPr kumimoji="1" lang="en-US" altLang="zh-CN" dirty="0"/>
          </a:p>
          <a:p>
            <a:pPr marL="0" indent="0">
              <a:buNone/>
            </a:pPr>
            <a:r>
              <a:rPr kumimoji="1" lang="en-US" altLang="zh-CN" dirty="0"/>
              <a:t>2. Anaconda:</a:t>
            </a:r>
            <a:endParaRPr kumimoji="1" lang="en-US" altLang="zh-CN" dirty="0"/>
          </a:p>
          <a:p>
            <a:pPr lvl="1"/>
            <a:r>
              <a:rPr kumimoji="1" lang="en-US" altLang="zh-CN" dirty="0">
                <a:hlinkClick r:id="rId2"/>
              </a:rPr>
              <a:t>https://www.anaconda.com/products/individual</a:t>
            </a:r>
            <a:endParaRPr kumimoji="1" lang="en-US" altLang="zh-CN" dirty="0"/>
          </a:p>
          <a:p>
            <a:pPr lvl="1"/>
            <a:r>
              <a:rPr kumimoji="1" lang="en-US" altLang="zh-CN" dirty="0"/>
              <a:t>Environment and package manager: Python &amp; 1500+ packages</a:t>
            </a:r>
            <a:endParaRPr kumimoji="1" lang="en-US" altLang="zh-CN" dirty="0"/>
          </a:p>
          <a:p>
            <a:endParaRPr kumimoji="1" lang="en-US" altLang="zh-CN" dirty="0"/>
          </a:p>
          <a:p>
            <a:endParaRPr kumimoji="1"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Install Python</a:t>
            </a:r>
            <a:endParaRPr kumimoji="1" lang="zh-CN" altLang="en-US" dirty="0"/>
          </a:p>
        </p:txBody>
      </p:sp>
      <p:sp>
        <p:nvSpPr>
          <p:cNvPr id="3" name="内容占位符 2"/>
          <p:cNvSpPr>
            <a:spLocks noGrp="1"/>
          </p:cNvSpPr>
          <p:nvPr>
            <p:ph idx="1"/>
          </p:nvPr>
        </p:nvSpPr>
        <p:spPr/>
        <p:txBody>
          <a:bodyPr/>
          <a:lstStyle/>
          <a:p>
            <a:r>
              <a:rPr kumimoji="1" lang="en-US" altLang="zh-CN" dirty="0"/>
              <a:t>Check if Python is installed on your laptop/computer</a:t>
            </a:r>
            <a:endParaRPr kumimoji="1" lang="zh-CN" altLang="en-US" dirty="0"/>
          </a:p>
        </p:txBody>
      </p:sp>
      <p:sp>
        <p:nvSpPr>
          <p:cNvPr id="4" name="文本框 3"/>
          <p:cNvSpPr txBox="1"/>
          <p:nvPr/>
        </p:nvSpPr>
        <p:spPr>
          <a:xfrm>
            <a:off x="838200" y="2897932"/>
            <a:ext cx="4832733" cy="1200329"/>
          </a:xfrm>
          <a:prstGeom prst="rect">
            <a:avLst/>
          </a:prstGeom>
          <a:noFill/>
        </p:spPr>
        <p:txBody>
          <a:bodyPr wrap="none" rtlCol="0">
            <a:spAutoFit/>
          </a:bodyPr>
          <a:lstStyle/>
          <a:p>
            <a:r>
              <a:rPr kumimoji="1" lang="en-US" altLang="zh-CN" sz="2400" b="1" dirty="0">
                <a:latin typeface="Avenir Book" panose="02000503020000020003" pitchFamily="2" charset="0"/>
              </a:rPr>
              <a:t>Windows:</a:t>
            </a:r>
            <a:endParaRPr kumimoji="1" lang="en-US" altLang="zh-CN" sz="2400" b="1" dirty="0">
              <a:latin typeface="Avenir Book" panose="02000503020000020003" pitchFamily="2" charset="0"/>
            </a:endParaRPr>
          </a:p>
          <a:p>
            <a:pPr marL="342900" indent="-342900">
              <a:buAutoNum type="arabicPeriod"/>
            </a:pPr>
            <a:r>
              <a:rPr kumimoji="1" lang="en-US" altLang="zh-CN" sz="2400" dirty="0">
                <a:latin typeface="Avenir Book" panose="02000503020000020003" pitchFamily="2" charset="0"/>
              </a:rPr>
              <a:t>Open </a:t>
            </a:r>
            <a:r>
              <a:rPr kumimoji="1" lang="en-US" altLang="zh-CN" sz="2400" dirty="0" err="1">
                <a:latin typeface="Avenir Book" panose="02000503020000020003" pitchFamily="2" charset="0"/>
              </a:rPr>
              <a:t>cmd.exe</a:t>
            </a:r>
            <a:r>
              <a:rPr kumimoji="1" lang="en-US" altLang="zh-CN" sz="2400" dirty="0">
                <a:latin typeface="Avenir Book" panose="02000503020000020003" pitchFamily="2" charset="0"/>
              </a:rPr>
              <a:t> (</a:t>
            </a:r>
            <a:r>
              <a:rPr kumimoji="1" lang="en-US" altLang="zh-CN" sz="2400" dirty="0" err="1">
                <a:latin typeface="Avenir Book" panose="02000503020000020003" pitchFamily="2" charset="0"/>
              </a:rPr>
              <a:t>Win+R</a:t>
            </a:r>
            <a:r>
              <a:rPr kumimoji="1" lang="en-US" altLang="zh-CN" sz="2400" dirty="0">
                <a:latin typeface="Avenir Book" panose="02000503020000020003" pitchFamily="2" charset="0"/>
              </a:rPr>
              <a:t> -&gt; </a:t>
            </a:r>
            <a:r>
              <a:rPr kumimoji="1" lang="en-US" altLang="zh-CN" sz="2400" dirty="0" err="1">
                <a:latin typeface="Avenir Book" panose="02000503020000020003" pitchFamily="2" charset="0"/>
              </a:rPr>
              <a:t>cmd</a:t>
            </a:r>
            <a:r>
              <a:rPr kumimoji="1" lang="en-US" altLang="zh-CN" sz="2400" dirty="0">
                <a:latin typeface="Avenir Book" panose="02000503020000020003" pitchFamily="2" charset="0"/>
              </a:rPr>
              <a:t>)</a:t>
            </a:r>
            <a:endParaRPr kumimoji="1" lang="en-US" altLang="zh-CN" sz="2400" dirty="0">
              <a:latin typeface="Avenir Book" panose="02000503020000020003" pitchFamily="2" charset="0"/>
            </a:endParaRPr>
          </a:p>
          <a:p>
            <a:pPr marL="342900" indent="-342900">
              <a:buAutoNum type="arabicPeriod"/>
            </a:pPr>
            <a:r>
              <a:rPr kumimoji="1" lang="en-US" altLang="zh-CN" sz="2400" dirty="0">
                <a:latin typeface="Avenir Book" panose="02000503020000020003" pitchFamily="2" charset="0"/>
              </a:rPr>
              <a:t>Type ‘Python --version’</a:t>
            </a:r>
            <a:endParaRPr kumimoji="1" lang="zh-CN" altLang="en-US" sz="2400" dirty="0">
              <a:latin typeface="Avenir Book" panose="02000503020000020003" pitchFamily="2" charset="0"/>
            </a:endParaRPr>
          </a:p>
        </p:txBody>
      </p:sp>
      <p:pic>
        <p:nvPicPr>
          <p:cNvPr id="5" name="图片 4"/>
          <p:cNvPicPr>
            <a:picLocks noChangeAspect="1"/>
          </p:cNvPicPr>
          <p:nvPr/>
        </p:nvPicPr>
        <p:blipFill>
          <a:blip r:embed="rId1"/>
          <a:stretch>
            <a:fillRect/>
          </a:stretch>
        </p:blipFill>
        <p:spPr>
          <a:xfrm>
            <a:off x="838200" y="4346680"/>
            <a:ext cx="4292600" cy="1244600"/>
          </a:xfrm>
          <a:prstGeom prst="rect">
            <a:avLst/>
          </a:prstGeom>
        </p:spPr>
      </p:pic>
      <p:sp>
        <p:nvSpPr>
          <p:cNvPr id="6" name="文本框 5"/>
          <p:cNvSpPr txBox="1"/>
          <p:nvPr/>
        </p:nvSpPr>
        <p:spPr>
          <a:xfrm>
            <a:off x="6096000" y="2930990"/>
            <a:ext cx="3653051" cy="1200329"/>
          </a:xfrm>
          <a:prstGeom prst="rect">
            <a:avLst/>
          </a:prstGeom>
          <a:noFill/>
        </p:spPr>
        <p:txBody>
          <a:bodyPr wrap="none" rtlCol="0">
            <a:spAutoFit/>
          </a:bodyPr>
          <a:lstStyle/>
          <a:p>
            <a:r>
              <a:rPr kumimoji="1" lang="en-US" altLang="zh-CN" sz="2400" b="1" dirty="0">
                <a:latin typeface="Avenir Book" panose="02000503020000020003" pitchFamily="2" charset="0"/>
              </a:rPr>
              <a:t>macOS &amp; Linux:</a:t>
            </a:r>
            <a:endParaRPr kumimoji="1" lang="en-US" altLang="zh-CN" sz="2400" b="1" dirty="0">
              <a:latin typeface="Avenir Book" panose="02000503020000020003" pitchFamily="2" charset="0"/>
            </a:endParaRPr>
          </a:p>
          <a:p>
            <a:pPr marL="342900" indent="-342900">
              <a:buAutoNum type="arabicPeriod"/>
            </a:pPr>
            <a:r>
              <a:rPr kumimoji="1" lang="en-US" altLang="zh-CN" sz="2400" dirty="0">
                <a:latin typeface="Avenir Book" panose="02000503020000020003" pitchFamily="2" charset="0"/>
              </a:rPr>
              <a:t>Open Terminal</a:t>
            </a:r>
            <a:endParaRPr kumimoji="1" lang="en-US" altLang="zh-CN" sz="2400" dirty="0">
              <a:latin typeface="Avenir Book" panose="02000503020000020003" pitchFamily="2" charset="0"/>
            </a:endParaRPr>
          </a:p>
          <a:p>
            <a:pPr marL="342900" indent="-342900">
              <a:buAutoNum type="arabicPeriod"/>
            </a:pPr>
            <a:r>
              <a:rPr kumimoji="1" lang="en-US" altLang="zh-CN" sz="2400" dirty="0">
                <a:latin typeface="Avenir Book" panose="02000503020000020003" pitchFamily="2" charset="0"/>
              </a:rPr>
              <a:t>Type ‘Python --version’</a:t>
            </a:r>
            <a:endParaRPr kumimoji="1" lang="zh-CN" altLang="en-US" sz="2400" dirty="0">
              <a:latin typeface="Avenir Book" panose="02000503020000020003" pitchFamily="2" charset="0"/>
            </a:endParaRPr>
          </a:p>
        </p:txBody>
      </p:sp>
      <p:pic>
        <p:nvPicPr>
          <p:cNvPr id="8" name="图片 7"/>
          <p:cNvPicPr>
            <a:picLocks noChangeAspect="1"/>
          </p:cNvPicPr>
          <p:nvPr/>
        </p:nvPicPr>
        <p:blipFill>
          <a:blip r:embed="rId2"/>
          <a:stretch>
            <a:fillRect/>
          </a:stretch>
        </p:blipFill>
        <p:spPr>
          <a:xfrm>
            <a:off x="6096000" y="4347498"/>
            <a:ext cx="3619500" cy="1320800"/>
          </a:xfrm>
          <a:prstGeom prst="rect">
            <a:avLst/>
          </a:prstGeom>
        </p:spPr>
      </p:pic>
      <p:sp>
        <p:nvSpPr>
          <p:cNvPr id="7" name="矩形 6"/>
          <p:cNvSpPr/>
          <p:nvPr/>
        </p:nvSpPr>
        <p:spPr>
          <a:xfrm>
            <a:off x="7116011" y="4893598"/>
            <a:ext cx="191024" cy="228600"/>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Working with Python</a:t>
            </a:r>
            <a:endParaRPr kumimoji="1" lang="zh-CN" altLang="en-US" dirty="0"/>
          </a:p>
        </p:txBody>
      </p:sp>
      <p:sp>
        <p:nvSpPr>
          <p:cNvPr id="3" name="内容占位符 2"/>
          <p:cNvSpPr>
            <a:spLocks noGrp="1"/>
          </p:cNvSpPr>
          <p:nvPr>
            <p:ph idx="1"/>
          </p:nvPr>
        </p:nvSpPr>
        <p:spPr/>
        <p:txBody>
          <a:bodyPr/>
          <a:lstStyle/>
          <a:p>
            <a:pPr marL="514350" indent="-514350">
              <a:buFont typeface="Arial" panose="020B0604020202020204" pitchFamily="34" charset="0"/>
              <a:buAutoNum type="arabicPeriod"/>
            </a:pPr>
            <a:r>
              <a:rPr lang="en-US" altLang="zh-CN" b="1" dirty="0"/>
              <a:t>Command-line mode</a:t>
            </a:r>
            <a:r>
              <a:rPr lang="en-US" altLang="zh-CN" dirty="0"/>
              <a:t>: talk directly to the interpreter </a:t>
            </a:r>
            <a:endParaRPr lang="en-US" altLang="zh-CN" dirty="0"/>
          </a:p>
          <a:p>
            <a:pPr marL="971550" lvl="1" indent="-514350">
              <a:buAutoNum type="arabicPeriod"/>
            </a:pPr>
            <a:r>
              <a:rPr lang="en-US" altLang="zh-CN" dirty="0"/>
              <a:t>Type “python” in a Command line window </a:t>
            </a:r>
            <a:endParaRPr lang="en-US" altLang="zh-CN" dirty="0"/>
          </a:p>
          <a:p>
            <a:pPr marL="971550" lvl="1" indent="-514350">
              <a:buAutoNum type="arabicPeriod"/>
            </a:pPr>
            <a:r>
              <a:rPr lang="en-US" altLang="zh-CN" dirty="0"/>
              <a:t>Type python commands</a:t>
            </a:r>
            <a:endParaRPr lang="en-US" altLang="zh-CN" dirty="0"/>
          </a:p>
          <a:p>
            <a:pPr marL="971550" lvl="1" indent="-514350">
              <a:buAutoNum type="arabicPeriod"/>
            </a:pPr>
            <a:r>
              <a:rPr lang="en-US" altLang="zh-CN" dirty="0"/>
              <a:t>Quit by typing “quit()”</a:t>
            </a:r>
            <a:endParaRPr lang="en-US" altLang="zh-CN" dirty="0"/>
          </a:p>
          <a:p>
            <a:endParaRPr kumimoji="1" lang="zh-CN" altLang="en-US" dirty="0"/>
          </a:p>
        </p:txBody>
      </p:sp>
      <p:sp>
        <p:nvSpPr>
          <p:cNvPr id="5" name="矩形 4"/>
          <p:cNvSpPr/>
          <p:nvPr/>
        </p:nvSpPr>
        <p:spPr>
          <a:xfrm>
            <a:off x="838200" y="5661878"/>
            <a:ext cx="9768840" cy="830997"/>
          </a:xfrm>
          <a:prstGeom prst="rect">
            <a:avLst/>
          </a:prstGeom>
        </p:spPr>
        <p:txBody>
          <a:bodyPr wrap="square">
            <a:spAutoFit/>
          </a:bodyPr>
          <a:lstStyle/>
          <a:p>
            <a:r>
              <a:rPr lang="en-US" altLang="zh-CN" sz="2400" dirty="0">
                <a:latin typeface="Avenir Book" panose="02000503020000020003" pitchFamily="2" charset="0"/>
              </a:rPr>
              <a:t>In this case, the Python interpreter will </a:t>
            </a:r>
            <a:r>
              <a:rPr lang="en-US" altLang="zh-CN" sz="2400" dirty="0">
                <a:solidFill>
                  <a:srgbClr val="C00000"/>
                </a:solidFill>
                <a:latin typeface="Avenir Book" panose="02000503020000020003" pitchFamily="2" charset="0"/>
              </a:rPr>
              <a:t>interpret and execute the commands as soon as you enter them </a:t>
            </a:r>
            <a:endParaRPr lang="en-US" altLang="zh-CN" sz="2400" dirty="0">
              <a:solidFill>
                <a:srgbClr val="C00000"/>
              </a:solidFill>
              <a:effectLst/>
              <a:latin typeface="Avenir Book" panose="02000503020000020003" pitchFamily="2" charset="0"/>
            </a:endParaRPr>
          </a:p>
        </p:txBody>
      </p:sp>
      <p:pic>
        <p:nvPicPr>
          <p:cNvPr id="6" name="图片 5"/>
          <p:cNvPicPr>
            <a:picLocks noChangeAspect="1"/>
          </p:cNvPicPr>
          <p:nvPr/>
        </p:nvPicPr>
        <p:blipFill>
          <a:blip r:embed="rId1"/>
          <a:stretch>
            <a:fillRect/>
          </a:stretch>
        </p:blipFill>
        <p:spPr>
          <a:xfrm>
            <a:off x="586231" y="3686703"/>
            <a:ext cx="11019538" cy="1583267"/>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Working with Python</a:t>
            </a:r>
            <a:endParaRPr kumimoji="1" lang="zh-CN" altLang="en-US" dirty="0"/>
          </a:p>
        </p:txBody>
      </p:sp>
      <p:sp>
        <p:nvSpPr>
          <p:cNvPr id="3" name="内容占位符 2"/>
          <p:cNvSpPr>
            <a:spLocks noGrp="1"/>
          </p:cNvSpPr>
          <p:nvPr>
            <p:ph idx="1"/>
          </p:nvPr>
        </p:nvSpPr>
        <p:spPr/>
        <p:txBody>
          <a:bodyPr>
            <a:normAutofit/>
          </a:bodyPr>
          <a:lstStyle/>
          <a:p>
            <a:pPr marL="0" indent="0">
              <a:buNone/>
            </a:pPr>
            <a:r>
              <a:rPr lang="en-US" altLang="zh-CN" dirty="0"/>
              <a:t>2</a:t>
            </a:r>
            <a:r>
              <a:rPr lang="en-US" altLang="zh-CN" b="1" dirty="0"/>
              <a:t>. Scripting mode</a:t>
            </a:r>
            <a:endParaRPr lang="en-US" altLang="zh-CN" b="1" dirty="0"/>
          </a:p>
          <a:p>
            <a:pPr marL="971550" lvl="1" indent="-514350">
              <a:buAutoNum type="arabicPeriod"/>
            </a:pPr>
            <a:r>
              <a:rPr lang="en-US" altLang="zh-CN" dirty="0"/>
              <a:t>Write code in a file (called script) with the .</a:t>
            </a:r>
            <a:r>
              <a:rPr lang="en-US" altLang="zh-CN" dirty="0" err="1"/>
              <a:t>py</a:t>
            </a:r>
            <a:r>
              <a:rPr lang="en-US" altLang="zh-CN" dirty="0"/>
              <a:t> suffix</a:t>
            </a:r>
            <a:endParaRPr lang="en-US" altLang="zh-CN" dirty="0"/>
          </a:p>
          <a:p>
            <a:pPr marL="971550" lvl="1" indent="-514350">
              <a:buAutoNum type="arabicPeriod"/>
            </a:pPr>
            <a:r>
              <a:rPr lang="en-US" altLang="zh-CN" dirty="0"/>
              <a:t>Run code by typing “</a:t>
            </a:r>
            <a:r>
              <a:rPr lang="en-US" altLang="zh-CN" dirty="0">
                <a:solidFill>
                  <a:srgbClr val="C00000"/>
                </a:solidFill>
              </a:rPr>
              <a:t>python </a:t>
            </a:r>
            <a:r>
              <a:rPr lang="en-US" altLang="zh-CN" dirty="0" err="1">
                <a:solidFill>
                  <a:srgbClr val="C00000"/>
                </a:solidFill>
              </a:rPr>
              <a:t>scriptname.py</a:t>
            </a:r>
            <a:r>
              <a:rPr lang="en-US" altLang="zh-CN" dirty="0"/>
              <a:t>”</a:t>
            </a:r>
            <a:endParaRPr lang="en-US" altLang="zh-CN" dirty="0"/>
          </a:p>
          <a:p>
            <a:pPr marL="971550" lvl="1" indent="-514350">
              <a:buAutoNum type="arabicPeriod"/>
            </a:pPr>
            <a:endParaRPr lang="en-US" altLang="zh-CN" dirty="0"/>
          </a:p>
          <a:p>
            <a:pPr marL="0" indent="0">
              <a:buNone/>
            </a:pPr>
            <a:r>
              <a:rPr kumimoji="1" lang="en-US" altLang="zh-CN" sz="2400" dirty="0"/>
              <a:t>Mac:</a:t>
            </a:r>
            <a:endParaRPr kumimoji="1" lang="en-US" altLang="zh-CN" sz="2400" dirty="0"/>
          </a:p>
          <a:p>
            <a:pPr marL="0" indent="0">
              <a:buNone/>
            </a:pPr>
            <a:r>
              <a:rPr kumimoji="1" lang="en-US" altLang="zh-CN" sz="2400" dirty="0"/>
              <a:t>TextEdit (</a:t>
            </a:r>
            <a:r>
              <a:rPr lang="zh-CN" altLang="en-US" sz="2400" dirty="0"/>
              <a:t>文本编辑器</a:t>
            </a:r>
            <a:r>
              <a:rPr kumimoji="1" lang="en-US" altLang="zh-CN" sz="2400" dirty="0"/>
              <a:t>) -&gt; New Document(</a:t>
            </a:r>
            <a:r>
              <a:rPr kumimoji="1" lang="zh-CN" altLang="en-US" sz="2400" dirty="0"/>
              <a:t>新建文稿</a:t>
            </a:r>
            <a:r>
              <a:rPr kumimoji="1" lang="en-US" altLang="zh-CN" sz="2400" dirty="0"/>
              <a:t>) -&gt; Format (</a:t>
            </a:r>
            <a:r>
              <a:rPr kumimoji="1" lang="zh-CN" altLang="en-US" sz="2400" dirty="0"/>
              <a:t>格式</a:t>
            </a:r>
            <a:r>
              <a:rPr kumimoji="1" lang="en-US" altLang="zh-CN" sz="2400" dirty="0"/>
              <a:t>)-&gt; Make plain text (</a:t>
            </a:r>
            <a:r>
              <a:rPr lang="zh-CN" altLang="en-US" sz="2400" dirty="0"/>
              <a:t>制作纯文本</a:t>
            </a:r>
            <a:r>
              <a:rPr kumimoji="1" lang="en-US" altLang="zh-CN" sz="2400" dirty="0"/>
              <a:t>) -&gt; save ( as </a:t>
            </a:r>
            <a:r>
              <a:rPr kumimoji="1" lang="en-US" altLang="zh-CN" sz="2400" dirty="0" err="1"/>
              <a:t>XXX.py</a:t>
            </a:r>
            <a:r>
              <a:rPr kumimoji="1" lang="en-US" altLang="zh-CN" sz="2400" dirty="0"/>
              <a:t> file)</a:t>
            </a:r>
            <a:endParaRPr kumimoji="1" lang="en-US" altLang="zh-CN" sz="2400" dirty="0"/>
          </a:p>
          <a:p>
            <a:pPr marL="0" indent="0">
              <a:buNone/>
            </a:pPr>
            <a:endParaRPr kumimoji="1" lang="en-US" altLang="zh-CN" sz="2400" dirty="0"/>
          </a:p>
          <a:p>
            <a:pPr marL="0" indent="0">
              <a:buNone/>
            </a:pPr>
            <a:r>
              <a:rPr kumimoji="1" lang="en-US" altLang="zh-CN" sz="2400" dirty="0"/>
              <a:t>Windows:</a:t>
            </a:r>
            <a:endParaRPr kumimoji="1" lang="en-US" altLang="zh-CN" sz="2400" dirty="0"/>
          </a:p>
          <a:p>
            <a:pPr marL="0" indent="0">
              <a:buNone/>
            </a:pPr>
            <a:r>
              <a:rPr kumimoji="1" lang="en-US" altLang="zh-CN" sz="2400" dirty="0">
                <a:solidFill>
                  <a:srgbClr val="FF0000"/>
                </a:solidFill>
              </a:rPr>
              <a:t>Notepad(</a:t>
            </a:r>
            <a:r>
              <a:rPr kumimoji="1" lang="zh-CN" altLang="en-US" sz="2400" dirty="0">
                <a:solidFill>
                  <a:srgbClr val="FF0000"/>
                </a:solidFill>
              </a:rPr>
              <a:t>记事本</a:t>
            </a:r>
            <a:r>
              <a:rPr kumimoji="1" lang="en-US" altLang="zh-CN" sz="2400" dirty="0">
                <a:solidFill>
                  <a:srgbClr val="FF0000"/>
                </a:solidFill>
              </a:rPr>
              <a:t>) -&gt; Save as (</a:t>
            </a:r>
            <a:r>
              <a:rPr kumimoji="1" lang="zh-CN" altLang="en-US" sz="2400" dirty="0">
                <a:solidFill>
                  <a:srgbClr val="FF0000"/>
                </a:solidFill>
              </a:rPr>
              <a:t>另存为</a:t>
            </a:r>
            <a:r>
              <a:rPr kumimoji="1" lang="en-US" altLang="zh-CN" sz="2400" dirty="0">
                <a:solidFill>
                  <a:srgbClr val="FF0000"/>
                </a:solidFill>
              </a:rPr>
              <a:t>) -&gt;</a:t>
            </a:r>
            <a:r>
              <a:rPr kumimoji="1" lang="en-US" altLang="zh-CN" sz="2400" dirty="0" err="1">
                <a:solidFill>
                  <a:srgbClr val="FF0000"/>
                </a:solidFill>
              </a:rPr>
              <a:t>XXX.py</a:t>
            </a:r>
            <a:endParaRPr kumimoji="1" lang="zh-CN" altLang="en-US" sz="2400" dirty="0">
              <a:solidFill>
                <a:srgbClr val="FF0000"/>
              </a:solidFill>
            </a:endParaRPr>
          </a:p>
          <a:p>
            <a:endParaRPr kumimoji="1" lang="zh-CN" altLang="en-US" sz="2400" dirty="0">
              <a:solidFill>
                <a:srgbClr val="FF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Working with Python</a:t>
            </a:r>
            <a:endParaRPr kumimoji="1" lang="zh-CN" altLang="en-US" dirty="0"/>
          </a:p>
        </p:txBody>
      </p:sp>
      <p:sp>
        <p:nvSpPr>
          <p:cNvPr id="3" name="内容占位符 2"/>
          <p:cNvSpPr>
            <a:spLocks noGrp="1"/>
          </p:cNvSpPr>
          <p:nvPr>
            <p:ph idx="1"/>
          </p:nvPr>
        </p:nvSpPr>
        <p:spPr/>
        <p:txBody>
          <a:bodyPr/>
          <a:lstStyle/>
          <a:p>
            <a:pPr marL="0" indent="0">
              <a:buNone/>
            </a:pPr>
            <a:r>
              <a:rPr lang="en-US" altLang="zh-CN" dirty="0"/>
              <a:t>For example: </a:t>
            </a:r>
            <a:endParaRPr lang="en-US" altLang="zh-CN" dirty="0"/>
          </a:p>
          <a:p>
            <a:pPr marL="457200" lvl="1" indent="0">
              <a:buNone/>
            </a:pPr>
            <a:r>
              <a:rPr lang="en-US" altLang="zh-CN" dirty="0"/>
              <a:t>In a text editor, type “</a:t>
            </a:r>
            <a:r>
              <a:rPr lang="en-US" altLang="zh-CN" dirty="0">
                <a:solidFill>
                  <a:srgbClr val="C00000"/>
                </a:solidFill>
              </a:rPr>
              <a:t>print("Hello World!")</a:t>
            </a:r>
            <a:r>
              <a:rPr lang="en-US" altLang="zh-CN" dirty="0"/>
              <a:t>” and save the file as ‘</a:t>
            </a:r>
            <a:r>
              <a:rPr lang="en-US" altLang="zh-CN" dirty="0" err="1">
                <a:solidFill>
                  <a:srgbClr val="C00000"/>
                </a:solidFill>
              </a:rPr>
              <a:t>hello_world.py</a:t>
            </a:r>
            <a:r>
              <a:rPr lang="en-US" altLang="zh-CN" dirty="0"/>
              <a:t>’. Open command line tool, type “</a:t>
            </a:r>
            <a:r>
              <a:rPr lang="en-US" altLang="zh-CN" dirty="0">
                <a:solidFill>
                  <a:srgbClr val="C00000"/>
                </a:solidFill>
              </a:rPr>
              <a:t>python</a:t>
            </a:r>
            <a:r>
              <a:rPr lang="en-US" altLang="zh-CN" dirty="0"/>
              <a:t>” and </a:t>
            </a:r>
            <a:r>
              <a:rPr lang="en-US" altLang="zh-CN" dirty="0">
                <a:solidFill>
                  <a:srgbClr val="C00000"/>
                </a:solidFill>
              </a:rPr>
              <a:t>a space. </a:t>
            </a:r>
            <a:r>
              <a:rPr lang="en-US" altLang="zh-CN" dirty="0"/>
              <a:t>After the space, type in the path of the script.</a:t>
            </a:r>
            <a:endParaRPr lang="en-US" altLang="zh-CN" dirty="0"/>
          </a:p>
        </p:txBody>
      </p:sp>
      <p:pic>
        <p:nvPicPr>
          <p:cNvPr id="8" name="图片 7"/>
          <p:cNvPicPr>
            <a:picLocks noChangeAspect="1"/>
          </p:cNvPicPr>
          <p:nvPr/>
        </p:nvPicPr>
        <p:blipFill>
          <a:blip r:embed="rId1"/>
          <a:stretch>
            <a:fillRect/>
          </a:stretch>
        </p:blipFill>
        <p:spPr>
          <a:xfrm>
            <a:off x="951085" y="5379044"/>
            <a:ext cx="10289830" cy="797919"/>
          </a:xfrm>
          <a:prstGeom prst="rect">
            <a:avLst/>
          </a:prstGeom>
        </p:spPr>
      </p:pic>
      <p:pic>
        <p:nvPicPr>
          <p:cNvPr id="4" name="图片 3"/>
          <p:cNvPicPr>
            <a:picLocks noChangeAspect="1"/>
          </p:cNvPicPr>
          <p:nvPr/>
        </p:nvPicPr>
        <p:blipFill>
          <a:blip r:embed="rId2"/>
          <a:stretch>
            <a:fillRect/>
          </a:stretch>
        </p:blipFill>
        <p:spPr>
          <a:xfrm>
            <a:off x="951085" y="3855028"/>
            <a:ext cx="8102600" cy="1143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TA</a:t>
            </a:r>
            <a:endParaRPr kumimoji="1" lang="zh-CN" altLang="en-US" dirty="0"/>
          </a:p>
        </p:txBody>
      </p:sp>
      <p:sp>
        <p:nvSpPr>
          <p:cNvPr id="3" name="内容占位符 2"/>
          <p:cNvSpPr>
            <a:spLocks noGrp="1"/>
          </p:cNvSpPr>
          <p:nvPr>
            <p:ph idx="1"/>
          </p:nvPr>
        </p:nvSpPr>
        <p:spPr>
          <a:xfrm>
            <a:off x="3595661" y="1290578"/>
            <a:ext cx="8199782" cy="5230412"/>
          </a:xfrm>
        </p:spPr>
        <p:txBody>
          <a:bodyPr>
            <a:normAutofit/>
          </a:bodyPr>
          <a:lstStyle/>
          <a:p>
            <a:pPr>
              <a:lnSpc>
                <a:spcPct val="150000"/>
              </a:lnSpc>
            </a:pPr>
            <a:r>
              <a:rPr lang="en-US" altLang="zh-CN" dirty="0">
                <a:latin typeface="Avenir Book" panose="02000503020000020003" pitchFamily="2" charset="0"/>
              </a:rPr>
              <a:t>Engineering Master Student</a:t>
            </a:r>
            <a:r>
              <a:rPr lang="zh-CN" altLang="en-US" dirty="0">
                <a:latin typeface="Avenir Book" panose="02000503020000020003" pitchFamily="2" charset="0"/>
              </a:rPr>
              <a:t> </a:t>
            </a:r>
            <a:r>
              <a:rPr lang="en-US" altLang="zh-CN" dirty="0">
                <a:latin typeface="Avenir Book" panose="02000503020000020003" pitchFamily="2" charset="0"/>
              </a:rPr>
              <a:t>of 2023</a:t>
            </a:r>
            <a:endParaRPr lang="en-US" altLang="zh-CN" dirty="0">
              <a:latin typeface="Avenir Book" panose="02000503020000020003" pitchFamily="2" charset="0"/>
            </a:endParaRPr>
          </a:p>
          <a:p>
            <a:pPr>
              <a:lnSpc>
                <a:spcPct val="150000"/>
              </a:lnSpc>
            </a:pPr>
            <a:r>
              <a:rPr lang="en-US" altLang="zh-CN" dirty="0"/>
              <a:t>Dept. of Computer Science and Engineering</a:t>
            </a:r>
            <a:endParaRPr lang="en-US" altLang="zh-CN" dirty="0">
              <a:latin typeface="Avenir Book" panose="02000503020000020003" pitchFamily="2" charset="0"/>
            </a:endParaRPr>
          </a:p>
          <a:p>
            <a:pPr>
              <a:lnSpc>
                <a:spcPct val="150000"/>
              </a:lnSpc>
            </a:pPr>
            <a:r>
              <a:rPr lang="en-US" altLang="zh-CN" dirty="0"/>
              <a:t>Research Interests </a:t>
            </a:r>
            <a:r>
              <a:rPr lang="en-US" altLang="zh-CN" dirty="0">
                <a:latin typeface="Avenir Book" panose="02000503020000020003" pitchFamily="2" charset="0"/>
              </a:rPr>
              <a:t>: Machine Learning</a:t>
            </a:r>
            <a:endParaRPr lang="en-US" altLang="zh-CN" dirty="0">
              <a:latin typeface="Avenir Book" panose="02000503020000020003" pitchFamily="2" charset="0"/>
            </a:endParaRPr>
          </a:p>
          <a:p>
            <a:pPr>
              <a:lnSpc>
                <a:spcPct val="150000"/>
              </a:lnSpc>
            </a:pPr>
            <a:r>
              <a:rPr lang="en-US" altLang="zh-CN" dirty="0">
                <a:latin typeface="Avenir Book" panose="02000503020000020003" pitchFamily="2" charset="0"/>
              </a:rPr>
              <a:t>Contact :12332454@mail.sustech.edu.cn</a:t>
            </a:r>
            <a:endParaRPr lang="en-US" altLang="zh-CN" dirty="0">
              <a:latin typeface="Avenir Book" panose="02000503020000020003" pitchFamily="2" charset="0"/>
            </a:endParaRPr>
          </a:p>
          <a:p>
            <a:pPr>
              <a:lnSpc>
                <a:spcPct val="150000"/>
              </a:lnSpc>
            </a:pPr>
            <a:endParaRPr lang="en-US" altLang="zh-CN" dirty="0"/>
          </a:p>
          <a:p>
            <a:endParaRPr lang="en-US" altLang="zh-CN" dirty="0"/>
          </a:p>
        </p:txBody>
      </p:sp>
      <p:sp>
        <p:nvSpPr>
          <p:cNvPr id="8" name="文本框 7"/>
          <p:cNvSpPr txBox="1"/>
          <p:nvPr/>
        </p:nvSpPr>
        <p:spPr>
          <a:xfrm>
            <a:off x="328295" y="4811395"/>
            <a:ext cx="3384550" cy="460375"/>
          </a:xfrm>
          <a:prstGeom prst="rect">
            <a:avLst/>
          </a:prstGeom>
          <a:noFill/>
        </p:spPr>
        <p:txBody>
          <a:bodyPr wrap="square">
            <a:spAutoFit/>
          </a:bodyPr>
          <a:lstStyle/>
          <a:p>
            <a:pPr marL="0" indent="0" algn="ctr">
              <a:buNone/>
            </a:pPr>
            <a:r>
              <a:rPr kumimoji="1" lang="en-US" altLang="zh-CN" sz="2400" b="1" dirty="0" err="1">
                <a:latin typeface="Avenir Book" panose="02000503020000020003" pitchFamily="2" charset="0"/>
              </a:rPr>
              <a:t>YANG Zhi</a:t>
            </a:r>
            <a:r>
              <a:rPr kumimoji="1" lang="zh-CN" altLang="en-US" sz="2400" b="1" dirty="0">
                <a:latin typeface="Avenir Book" panose="02000503020000020003" pitchFamily="2" charset="0"/>
              </a:rPr>
              <a:t> </a:t>
            </a:r>
            <a:r>
              <a:rPr kumimoji="1" lang="en-US" altLang="zh-CN" sz="2400" b="1" dirty="0">
                <a:latin typeface="Avenir Book" panose="02000503020000020003" pitchFamily="2" charset="0"/>
              </a:rPr>
              <a:t>(</a:t>
            </a:r>
            <a:r>
              <a:rPr kumimoji="1" lang="zh-CN" altLang="en-US" sz="2400" b="1" dirty="0">
                <a:latin typeface="Avenir Book" panose="02000503020000020003" pitchFamily="2" charset="0"/>
              </a:rPr>
              <a:t>阳芷</a:t>
            </a:r>
            <a:r>
              <a:rPr kumimoji="1" lang="en-US" altLang="zh-CN" sz="2400" b="1" dirty="0">
                <a:latin typeface="Avenir Book" panose="02000503020000020003" pitchFamily="2" charset="0"/>
              </a:rPr>
              <a:t>)</a:t>
            </a:r>
            <a:endParaRPr kumimoji="1" lang="en-US" altLang="zh-CN" sz="2400" b="1" dirty="0">
              <a:latin typeface="Avenir Book" panose="02000503020000020003" pitchFamily="2" charset="0"/>
            </a:endParaRPr>
          </a:p>
        </p:txBody>
      </p:sp>
      <p:pic>
        <p:nvPicPr>
          <p:cNvPr id="4" name="图片 3"/>
          <p:cNvPicPr>
            <a:picLocks noChangeAspect="1"/>
          </p:cNvPicPr>
          <p:nvPr/>
        </p:nvPicPr>
        <p:blipFill>
          <a:blip r:embed="rId1"/>
          <a:stretch>
            <a:fillRect/>
          </a:stretch>
        </p:blipFill>
        <p:spPr>
          <a:xfrm>
            <a:off x="748665" y="1422400"/>
            <a:ext cx="2346325" cy="312928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Working with Python</a:t>
            </a:r>
            <a:endParaRPr kumimoji="1" lang="zh-CN" altLang="en-US" dirty="0"/>
          </a:p>
        </p:txBody>
      </p:sp>
      <p:sp>
        <p:nvSpPr>
          <p:cNvPr id="3" name="内容占位符 2"/>
          <p:cNvSpPr>
            <a:spLocks noGrp="1"/>
          </p:cNvSpPr>
          <p:nvPr>
            <p:ph idx="1"/>
          </p:nvPr>
        </p:nvSpPr>
        <p:spPr/>
        <p:txBody>
          <a:bodyPr>
            <a:normAutofit/>
          </a:bodyPr>
          <a:lstStyle/>
          <a:p>
            <a:pPr marL="0" indent="0">
              <a:buNone/>
            </a:pPr>
            <a:r>
              <a:rPr lang="en-US" altLang="zh-CN" b="1" dirty="0">
                <a:solidFill>
                  <a:srgbClr val="FF0000"/>
                </a:solidFill>
              </a:rPr>
              <a:t>3. Using</a:t>
            </a:r>
            <a:r>
              <a:rPr lang="zh-CN" altLang="en-US" b="1" dirty="0">
                <a:solidFill>
                  <a:srgbClr val="FF0000"/>
                </a:solidFill>
              </a:rPr>
              <a:t> </a:t>
            </a:r>
            <a:r>
              <a:rPr lang="en-US" altLang="zh-CN" b="1" dirty="0">
                <a:solidFill>
                  <a:srgbClr val="FF0000"/>
                </a:solidFill>
              </a:rPr>
              <a:t>IDE </a:t>
            </a:r>
            <a:r>
              <a:rPr lang="zh-CN" altLang="en-US" b="1" dirty="0">
                <a:solidFill>
                  <a:srgbClr val="FF0000"/>
                </a:solidFill>
              </a:rPr>
              <a:t>（</a:t>
            </a:r>
            <a:r>
              <a:rPr lang="en-US" altLang="zh-CN" b="1" dirty="0">
                <a:solidFill>
                  <a:srgbClr val="FF0000"/>
                </a:solidFill>
              </a:rPr>
              <a:t>integrated development environment</a:t>
            </a:r>
            <a:r>
              <a:rPr lang="zh-CN" altLang="en-US" b="1" dirty="0">
                <a:solidFill>
                  <a:srgbClr val="FF0000"/>
                </a:solidFill>
              </a:rPr>
              <a:t>）</a:t>
            </a:r>
            <a:endParaRPr lang="en-US" altLang="zh-CN" b="1" dirty="0">
              <a:solidFill>
                <a:srgbClr val="FF0000"/>
              </a:solidFill>
            </a:endParaRPr>
          </a:p>
          <a:p>
            <a:pPr marL="0" indent="0">
              <a:buNone/>
            </a:pPr>
            <a:r>
              <a:rPr lang="zh-CN" altLang="en-US" b="1" dirty="0">
                <a:sym typeface="+mn-ea"/>
              </a:rPr>
              <a:t>集成开发环境</a:t>
            </a:r>
            <a:endParaRPr lang="en-US" altLang="zh-CN" b="1" dirty="0"/>
          </a:p>
          <a:p>
            <a:pPr marL="0" indent="0">
              <a:buNone/>
            </a:pPr>
            <a:r>
              <a:rPr kumimoji="1" lang="en-US" altLang="zh-CN" sz="2400" dirty="0"/>
              <a:t>Features:</a:t>
            </a:r>
            <a:endParaRPr kumimoji="1" lang="en-US" altLang="zh-CN" sz="2400" dirty="0"/>
          </a:p>
          <a:p>
            <a:r>
              <a:rPr lang="en-US" altLang="zh-CN" sz="2400" dirty="0"/>
              <a:t>Syntax Highlighting</a:t>
            </a:r>
            <a:endParaRPr lang="en-US" altLang="zh-CN" sz="2400" dirty="0"/>
          </a:p>
          <a:p>
            <a:r>
              <a:rPr lang="en-US" altLang="zh-CN" sz="2400" dirty="0"/>
              <a:t>Autocomplete</a:t>
            </a:r>
            <a:endParaRPr lang="en-US" altLang="zh-CN" sz="2400" dirty="0"/>
          </a:p>
          <a:p>
            <a:r>
              <a:rPr lang="en-US" altLang="zh-CN" sz="2400" dirty="0"/>
              <a:t>Execution from Within the Environment</a:t>
            </a:r>
            <a:endParaRPr lang="en-US" altLang="zh-CN" sz="2400" dirty="0"/>
          </a:p>
          <a:p>
            <a:r>
              <a:rPr lang="en-US" altLang="zh-CN" sz="2400" dirty="0"/>
              <a:t>Debugging Support</a:t>
            </a:r>
            <a:endParaRPr lang="en-US" altLang="zh-CN" sz="2400" dirty="0"/>
          </a:p>
          <a:p>
            <a:endParaRPr kumimoji="1" lang="zh-CN" altLang="en-US" sz="2400" dirty="0"/>
          </a:p>
          <a:p>
            <a:endParaRPr kumimoji="1"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Working with Python</a:t>
            </a:r>
            <a:endParaRPr kumimoji="1" lang="zh-CN" altLang="en-US" dirty="0"/>
          </a:p>
        </p:txBody>
      </p:sp>
      <p:sp>
        <p:nvSpPr>
          <p:cNvPr id="3" name="内容占位符 2"/>
          <p:cNvSpPr>
            <a:spLocks noGrp="1"/>
          </p:cNvSpPr>
          <p:nvPr>
            <p:ph idx="1"/>
          </p:nvPr>
        </p:nvSpPr>
        <p:spPr/>
        <p:txBody>
          <a:bodyPr>
            <a:normAutofit/>
          </a:bodyPr>
          <a:lstStyle/>
          <a:p>
            <a:pPr marL="0" indent="0">
              <a:buNone/>
            </a:pPr>
            <a:r>
              <a:rPr lang="en-US" altLang="zh-CN" b="1" dirty="0"/>
              <a:t>3. Using</a:t>
            </a:r>
            <a:r>
              <a:rPr lang="zh-CN" altLang="en-US" b="1" dirty="0"/>
              <a:t> </a:t>
            </a:r>
            <a:r>
              <a:rPr lang="en-US" altLang="zh-CN" b="1" dirty="0"/>
              <a:t>IDE </a:t>
            </a:r>
            <a:r>
              <a:rPr lang="zh-CN" altLang="en-US" b="1" dirty="0"/>
              <a:t>（</a:t>
            </a:r>
            <a:r>
              <a:rPr lang="en-US" altLang="zh-CN" b="1" dirty="0"/>
              <a:t>integrated development environment</a:t>
            </a:r>
            <a:r>
              <a:rPr lang="zh-CN" altLang="en-US" b="1" dirty="0"/>
              <a:t>）</a:t>
            </a:r>
            <a:endParaRPr lang="en-US" altLang="zh-CN" b="1" dirty="0"/>
          </a:p>
          <a:p>
            <a:pPr marL="0" indent="0">
              <a:buNone/>
            </a:pPr>
            <a:r>
              <a:rPr kumimoji="1" lang="en-US" altLang="zh-CN" sz="2400" dirty="0"/>
              <a:t>Other IDEs</a:t>
            </a:r>
            <a:endParaRPr kumimoji="1" lang="en-US" altLang="zh-CN" sz="2400" dirty="0"/>
          </a:p>
          <a:p>
            <a:r>
              <a:rPr kumimoji="1" lang="en-US" altLang="zh-CN" sz="2400" dirty="0"/>
              <a:t>Visual Studio </a:t>
            </a:r>
            <a:endParaRPr kumimoji="1" lang="en-US" altLang="zh-CN" sz="2400" dirty="0"/>
          </a:p>
          <a:p>
            <a:endParaRPr kumimoji="1" lang="en-US" altLang="zh-CN" sz="2400" dirty="0"/>
          </a:p>
          <a:p>
            <a:r>
              <a:rPr kumimoji="1" lang="en-US" altLang="zh-CN" sz="2400" dirty="0"/>
              <a:t>Visual Studio Code</a:t>
            </a:r>
            <a:endParaRPr kumimoji="1" lang="en-US" altLang="zh-CN" sz="2400" dirty="0"/>
          </a:p>
          <a:p>
            <a:endParaRPr kumimoji="1" lang="en-US" altLang="zh-CN" sz="2400" dirty="0"/>
          </a:p>
          <a:p>
            <a:pPr lvl="1"/>
            <a:r>
              <a:rPr kumimoji="1" lang="en-US" altLang="zh-CN" sz="2000" dirty="0"/>
              <a:t>Developed by Microsoft</a:t>
            </a:r>
            <a:endParaRPr kumimoji="1" lang="en-US" altLang="zh-CN" sz="2000" dirty="0"/>
          </a:p>
          <a:p>
            <a:endParaRPr kumimoji="1" lang="en-US" altLang="zh-CN" sz="2400" dirty="0"/>
          </a:p>
          <a:p>
            <a:r>
              <a:rPr kumimoji="1" lang="en-US" altLang="zh-CN" sz="2400" dirty="0"/>
              <a:t>IDLE</a:t>
            </a:r>
            <a:endParaRPr kumimoji="1" lang="en-US" altLang="zh-CN" sz="2400" dirty="0"/>
          </a:p>
          <a:p>
            <a:endParaRPr kumimoji="1" lang="en-US" altLang="zh-CN" sz="2400" dirty="0"/>
          </a:p>
          <a:p>
            <a:endParaRPr kumimoji="1" lang="en-US" altLang="zh-CN" sz="2400" dirty="0"/>
          </a:p>
          <a:p>
            <a:endParaRPr kumimoji="1" lang="en-US" altLang="zh-CN" sz="2400" dirty="0"/>
          </a:p>
        </p:txBody>
      </p:sp>
      <p:pic>
        <p:nvPicPr>
          <p:cNvPr id="6" name="Picture 4" descr="Visual Studio Code"/>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66196" y="3806199"/>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Visual Studio logo and symbol, meaning, history,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3796" y="2894721"/>
            <a:ext cx="9144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What is Python IDLE | Get Started With Python ID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9991" y="5120283"/>
            <a:ext cx="1905000" cy="105668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custDataLst>
              <p:tags r:id="rId4"/>
            </p:custDataLst>
          </p:nvPr>
        </p:nvSpPr>
        <p:spPr>
          <a:xfrm>
            <a:off x="5956935" y="3642995"/>
            <a:ext cx="5803265" cy="922020"/>
          </a:xfrm>
          <a:prstGeom prst="rect">
            <a:avLst/>
          </a:prstGeom>
          <a:noFill/>
        </p:spPr>
        <p:txBody>
          <a:bodyPr wrap="square" rtlCol="0">
            <a:spAutoFit/>
          </a:bodyPr>
          <a:lstStyle/>
          <a:p>
            <a:r>
              <a:rPr lang="zh-CN" altLang="en-US"/>
              <a:t>在 Windows、macOS 和 Linux 上运行的独立源代码编辑器。 JavaScript 和 Web 开发人员的最佳选择，具有几乎可支持任何编程语言的扩展。</a:t>
            </a:r>
            <a:endParaRPr lang="zh-CN" altLang="en-US"/>
          </a:p>
        </p:txBody>
      </p:sp>
      <p:sp>
        <p:nvSpPr>
          <p:cNvPr id="4" name="文本框 3"/>
          <p:cNvSpPr txBox="1"/>
          <p:nvPr>
            <p:custDataLst>
              <p:tags r:id="rId5"/>
            </p:custDataLst>
          </p:nvPr>
        </p:nvSpPr>
        <p:spPr>
          <a:xfrm>
            <a:off x="5856605" y="2506980"/>
            <a:ext cx="5909310" cy="922020"/>
          </a:xfrm>
          <a:prstGeom prst="rect">
            <a:avLst/>
          </a:prstGeom>
          <a:noFill/>
        </p:spPr>
        <p:txBody>
          <a:bodyPr wrap="square" rtlCol="0">
            <a:spAutoFit/>
          </a:bodyPr>
          <a:lstStyle/>
          <a:p>
            <a:r>
              <a:rPr lang="zh-CN" altLang="en-US"/>
              <a:t>适用于 Windows 上 .NET 和 C++ 开发人员的最全面 IDE。 完整打包了一系列丰富的工具和功能，可提升和增强软件开发的每个阶段。</a:t>
            </a:r>
            <a:endParaRPr lang="zh-CN" altLang="en-US"/>
          </a:p>
        </p:txBody>
      </p:sp>
      <p:sp>
        <p:nvSpPr>
          <p:cNvPr id="7" name="文本框 6"/>
          <p:cNvSpPr txBox="1"/>
          <p:nvPr>
            <p:custDataLst>
              <p:tags r:id="rId6"/>
            </p:custDataLst>
          </p:nvPr>
        </p:nvSpPr>
        <p:spPr>
          <a:xfrm>
            <a:off x="7181215" y="5405755"/>
            <a:ext cx="4492625" cy="368300"/>
          </a:xfrm>
          <a:prstGeom prst="rect">
            <a:avLst/>
          </a:prstGeom>
          <a:noFill/>
        </p:spPr>
        <p:txBody>
          <a:bodyPr wrap="square" rtlCol="0">
            <a:spAutoFit/>
          </a:bodyPr>
          <a:lstStyle/>
          <a:p>
            <a:r>
              <a:rPr lang="zh-CN" altLang="en-US"/>
              <a:t>安装python的时候自带的一个编辑器。</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Working with Python</a:t>
            </a:r>
            <a:endParaRPr kumimoji="1" lang="zh-CN" altLang="en-US" dirty="0"/>
          </a:p>
        </p:txBody>
      </p:sp>
      <p:sp>
        <p:nvSpPr>
          <p:cNvPr id="3" name="内容占位符 2"/>
          <p:cNvSpPr>
            <a:spLocks noGrp="1"/>
          </p:cNvSpPr>
          <p:nvPr>
            <p:ph idx="1"/>
          </p:nvPr>
        </p:nvSpPr>
        <p:spPr>
          <a:xfrm>
            <a:off x="838200" y="1464310"/>
            <a:ext cx="10822940" cy="4712970"/>
          </a:xfrm>
        </p:spPr>
        <p:txBody>
          <a:bodyPr>
            <a:normAutofit/>
          </a:bodyPr>
          <a:lstStyle/>
          <a:p>
            <a:pPr marL="0" indent="0">
              <a:buNone/>
            </a:pPr>
            <a:r>
              <a:rPr lang="en-US" altLang="zh-CN" b="1" dirty="0"/>
              <a:t>3. Using</a:t>
            </a:r>
            <a:r>
              <a:rPr lang="zh-CN" altLang="en-US" b="1" dirty="0"/>
              <a:t> </a:t>
            </a:r>
            <a:r>
              <a:rPr lang="en-US" altLang="zh-CN" b="1" dirty="0"/>
              <a:t>IDE </a:t>
            </a:r>
            <a:r>
              <a:rPr lang="zh-CN" altLang="en-US" b="1" dirty="0"/>
              <a:t>（</a:t>
            </a:r>
            <a:r>
              <a:rPr lang="en-US" altLang="zh-CN" b="1" dirty="0"/>
              <a:t>integrated development environment</a:t>
            </a:r>
            <a:r>
              <a:rPr lang="zh-CN" altLang="en-US" b="1" dirty="0"/>
              <a:t>）</a:t>
            </a:r>
            <a:endParaRPr lang="zh-CN" altLang="en-US" b="1" dirty="0"/>
          </a:p>
          <a:p>
            <a:pPr marL="0" indent="0">
              <a:buNone/>
            </a:pPr>
            <a:r>
              <a:rPr kumimoji="1" lang="en-US" altLang="zh-CN" sz="2400" dirty="0"/>
              <a:t>Example: Spyder (</a:t>
            </a:r>
            <a:r>
              <a:rPr kumimoji="1" lang="en-US" altLang="zh-CN" sz="2400" dirty="0">
                <a:hlinkClick r:id="rId1"/>
              </a:rPr>
              <a:t>https://github.com/spyder-ide/spyder</a:t>
            </a:r>
            <a:r>
              <a:rPr kumimoji="1" lang="en-US" altLang="zh-CN" sz="2400" dirty="0"/>
              <a:t>)</a:t>
            </a:r>
            <a:endParaRPr kumimoji="1" lang="en-US" altLang="zh-CN" sz="2400" dirty="0"/>
          </a:p>
          <a:p>
            <a:pPr marL="0" indent="0">
              <a:buNone/>
            </a:pPr>
            <a:r>
              <a:rPr kumimoji="1" lang="en-US" altLang="zh-CN" sz="2400" dirty="0"/>
              <a:t>A free IDE for python included with Anaconda</a:t>
            </a:r>
            <a:endParaRPr kumimoji="1" lang="zh-CN" altLang="en-US" sz="2400" dirty="0"/>
          </a:p>
          <a:p>
            <a:endParaRPr kumimoji="1" lang="zh-CN" altLang="en-US" dirty="0"/>
          </a:p>
        </p:txBody>
      </p:sp>
      <p:pic>
        <p:nvPicPr>
          <p:cNvPr id="1026" name="Picture 2" descr="Screenshot of Spyder's main wind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8640" y="3263765"/>
            <a:ext cx="5166575" cy="32291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pyd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200" y="3584123"/>
            <a:ext cx="2226246" cy="20621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2"/>
          <p:cNvSpPr txBox="1"/>
          <p:nvPr/>
        </p:nvSpPr>
        <p:spPr>
          <a:xfrm>
            <a:off x="886244" y="5942568"/>
            <a:ext cx="2385628" cy="369332"/>
          </a:xfrm>
          <a:prstGeom prst="rect">
            <a:avLst/>
          </a:prstGeom>
          <a:noFill/>
        </p:spPr>
        <p:txBody>
          <a:bodyPr wrap="square">
            <a:spAutoFit/>
          </a:bodyPr>
          <a:lstStyle/>
          <a:p>
            <a:r>
              <a:rPr lang="en-US" dirty="0">
                <a:latin typeface="Lato" panose="020F0502020204030203" pitchFamily="34" charset="0"/>
                <a:ea typeface="Lato" panose="020F0502020204030203" pitchFamily="34" charset="0"/>
                <a:cs typeface="Lato" panose="020F0502020204030203" pitchFamily="34" charset="0"/>
              </a:rPr>
              <a:t>www.spyder-ide.org</a:t>
            </a:r>
            <a:endParaRPr lang="en-US"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Working with Python</a:t>
            </a:r>
            <a:endParaRPr kumimoji="1" lang="zh-CN" altLang="en-US" dirty="0"/>
          </a:p>
        </p:txBody>
      </p:sp>
      <p:sp>
        <p:nvSpPr>
          <p:cNvPr id="3" name="内容占位符 2"/>
          <p:cNvSpPr>
            <a:spLocks noGrp="1"/>
          </p:cNvSpPr>
          <p:nvPr>
            <p:ph idx="1"/>
          </p:nvPr>
        </p:nvSpPr>
        <p:spPr/>
        <p:txBody>
          <a:bodyPr>
            <a:normAutofit/>
          </a:bodyPr>
          <a:lstStyle/>
          <a:p>
            <a:pPr marL="0" indent="0">
              <a:buNone/>
            </a:pPr>
            <a:r>
              <a:rPr lang="en-US" altLang="zh-CN" b="1" dirty="0"/>
              <a:t>3. Using</a:t>
            </a:r>
            <a:r>
              <a:rPr lang="zh-CN" altLang="en-US" b="1" dirty="0"/>
              <a:t> </a:t>
            </a:r>
            <a:r>
              <a:rPr lang="en-US" altLang="zh-CN" b="1" dirty="0"/>
              <a:t>IDE </a:t>
            </a:r>
            <a:r>
              <a:rPr lang="zh-CN" altLang="en-US" b="1" dirty="0"/>
              <a:t>（</a:t>
            </a:r>
            <a:r>
              <a:rPr lang="en-US" altLang="zh-CN" b="1" dirty="0"/>
              <a:t>integrated development environment</a:t>
            </a:r>
            <a:r>
              <a:rPr lang="zh-CN" altLang="en-US" b="1" dirty="0"/>
              <a:t>）</a:t>
            </a:r>
            <a:endParaRPr lang="en-US" altLang="zh-CN" b="1" dirty="0"/>
          </a:p>
          <a:p>
            <a:pPr marL="0" indent="0">
              <a:buNone/>
            </a:pPr>
            <a:r>
              <a:rPr kumimoji="1" lang="en-US" altLang="zh-CN" sz="2400" dirty="0"/>
              <a:t>Example: </a:t>
            </a:r>
            <a:r>
              <a:rPr kumimoji="1" lang="en-US" altLang="zh-CN" sz="2400" dirty="0" err="1">
                <a:solidFill>
                  <a:srgbClr val="FF0000"/>
                </a:solidFill>
              </a:rPr>
              <a:t>Pycharm</a:t>
            </a:r>
            <a:r>
              <a:rPr kumimoji="1" lang="en-US" altLang="zh-CN" sz="2400" dirty="0"/>
              <a:t> (</a:t>
            </a:r>
            <a:r>
              <a:rPr kumimoji="1" lang="en-US" altLang="zh-CN" sz="2400" dirty="0">
                <a:hlinkClick r:id="rId1"/>
              </a:rPr>
              <a:t>https://www.jetbrains.com/pycharm/)</a:t>
            </a:r>
            <a:endParaRPr kumimoji="1" lang="en-US" altLang="zh-CN" sz="2400" dirty="0"/>
          </a:p>
        </p:txBody>
      </p:sp>
      <p:pic>
        <p:nvPicPr>
          <p:cNvPr id="7" name="Picture 2" descr="Install pycharm-professional on Linux | Snap Store"/>
          <p:cNvPicPr>
            <a:picLocks noChangeAspect="1" noChangeArrowheads="1"/>
          </p:cNvPicPr>
          <p:nvPr/>
        </p:nvPicPr>
        <p:blipFill rotWithShape="1">
          <a:blip r:embed="rId2">
            <a:extLst>
              <a:ext uri="{28A0092B-C50C-407E-A947-70E740481C1C}">
                <a14:useLocalDpi xmlns:a14="http://schemas.microsoft.com/office/drawing/2010/main" val="0"/>
              </a:ext>
            </a:extLst>
          </a:blip>
          <a:srcRect l="9067" t="8963" r="7608"/>
          <a:stretch>
            <a:fillRect/>
          </a:stretch>
        </p:blipFill>
        <p:spPr bwMode="auto">
          <a:xfrm>
            <a:off x="1329267" y="3775397"/>
            <a:ext cx="1987826" cy="21718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1128" y="3039717"/>
            <a:ext cx="5981960" cy="32721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Working with Python</a:t>
            </a:r>
            <a:endParaRPr kumimoji="1" lang="zh-CN" altLang="en-US" dirty="0"/>
          </a:p>
        </p:txBody>
      </p:sp>
      <p:sp>
        <p:nvSpPr>
          <p:cNvPr id="3" name="内容占位符 2"/>
          <p:cNvSpPr>
            <a:spLocks noGrp="1"/>
          </p:cNvSpPr>
          <p:nvPr>
            <p:ph idx="1"/>
          </p:nvPr>
        </p:nvSpPr>
        <p:spPr/>
        <p:txBody>
          <a:bodyPr/>
          <a:lstStyle/>
          <a:p>
            <a:pPr marL="0" indent="0">
              <a:buNone/>
            </a:pPr>
            <a:r>
              <a:rPr lang="en-US" altLang="zh-CN" b="1" dirty="0"/>
              <a:t>4. Using</a:t>
            </a:r>
            <a:r>
              <a:rPr lang="zh-CN" altLang="en-US" b="1" dirty="0"/>
              <a:t> </a:t>
            </a:r>
            <a:r>
              <a:rPr lang="en-US" altLang="zh-CN" b="1" dirty="0" err="1"/>
              <a:t>Jupyter</a:t>
            </a:r>
            <a:r>
              <a:rPr lang="en-US" altLang="zh-CN" b="1" dirty="0"/>
              <a:t> Notebook</a:t>
            </a:r>
            <a:endParaRPr lang="en-US" altLang="zh-CN" b="1" dirty="0"/>
          </a:p>
          <a:p>
            <a:r>
              <a:rPr lang="en-US" altLang="zh-CN" dirty="0"/>
              <a:t>a </a:t>
            </a:r>
            <a:r>
              <a:rPr lang="en-US" altLang="zh-CN" dirty="0">
                <a:solidFill>
                  <a:srgbClr val="C00000"/>
                </a:solidFill>
              </a:rPr>
              <a:t>web-based Python programming environment </a:t>
            </a:r>
            <a:r>
              <a:rPr lang="en-US" altLang="zh-CN" dirty="0"/>
              <a:t>that allows you to create and edit documents that combine text, graphics and executable Python code. </a:t>
            </a:r>
            <a:endParaRPr lang="en-US" altLang="zh-CN" dirty="0"/>
          </a:p>
          <a:p>
            <a:pPr marL="0" indent="0">
              <a:buNone/>
            </a:pPr>
            <a:endParaRPr lang="en-US" altLang="zh-C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dirty="0"/>
              <a:t>The Jupyter Notebook</a:t>
            </a:r>
            <a:endParaRPr kumimoji="1" dirty="0"/>
          </a:p>
        </p:txBody>
      </p:sp>
      <p:sp>
        <p:nvSpPr>
          <p:cNvPr id="3" name="内容占位符 2"/>
          <p:cNvSpPr>
            <a:spLocks noGrp="1"/>
          </p:cNvSpPr>
          <p:nvPr>
            <p:ph idx="1"/>
          </p:nvPr>
        </p:nvSpPr>
        <p:spPr>
          <a:xfrm>
            <a:off x="608965" y="1576070"/>
            <a:ext cx="11082020" cy="4351655"/>
          </a:xfrm>
        </p:spPr>
        <p:txBody>
          <a:bodyPr>
            <a:normAutofit fontScale="87500" lnSpcReduction="10000"/>
          </a:bodyPr>
          <a:lstStyle/>
          <a:p>
            <a:pPr marL="0" indent="0">
              <a:buNone/>
            </a:pPr>
            <a:r>
              <a:rPr lang="en-US" altLang="zh-CN"/>
              <a:t>Jupyter Notebook is a notebook authoring application, under the Project Jupyter umbrella. </a:t>
            </a:r>
            <a:endParaRPr lang="en-US" altLang="zh-CN"/>
          </a:p>
          <a:p>
            <a:pPr marL="0" indent="0">
              <a:lnSpc>
                <a:spcPct val="150000"/>
              </a:lnSpc>
              <a:buNone/>
            </a:pPr>
            <a:r>
              <a:rPr lang="en-US" altLang="zh-CN"/>
              <a:t>Jupyter Notebook offers fast, interactive new ways to prototype and explain your code, explore and visualize your data, and share your ideas with others.</a:t>
            </a:r>
            <a:endParaRPr lang="en-US" altLang="zh-CN"/>
          </a:p>
          <a:p>
            <a:pPr marL="0" indent="0">
              <a:buNone/>
            </a:pPr>
            <a:r>
              <a:rPr lang="en-US" altLang="zh-CN">
                <a:solidFill>
                  <a:srgbClr val="FF0000"/>
                </a:solidFill>
              </a:rPr>
              <a:t>A web application</a:t>
            </a:r>
            <a:r>
              <a:rPr lang="en-US" altLang="zh-CN"/>
              <a:t>: A browser-based editing program for interactive authoring of computational notebooks which provides a fast interactive environment for prototyping and explaining code, exploring and visualizing data, and sharing ideas with others</a:t>
            </a:r>
            <a:endParaRPr lang="en-US" altLang="zh-CN"/>
          </a:p>
          <a:p>
            <a:pPr marL="0" indent="0">
              <a:buNone/>
            </a:pPr>
            <a:r>
              <a:rPr lang="en-US" altLang="zh-CN">
                <a:solidFill>
                  <a:srgbClr val="FF0000"/>
                </a:solidFill>
              </a:rPr>
              <a:t>Computational Notebook documents</a:t>
            </a:r>
            <a:r>
              <a:rPr lang="en-US" altLang="zh-CN"/>
              <a:t>: A shareable document that combines computer code, plain language descriptions, data, rich visualizations like 3D models, charts, mathematics, graphs and figures, and interactive controls</a:t>
            </a:r>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Working with Python</a:t>
            </a:r>
            <a:endParaRPr kumimoji="1" lang="zh-CN" altLang="en-US" dirty="0"/>
          </a:p>
        </p:txBody>
      </p:sp>
      <p:sp>
        <p:nvSpPr>
          <p:cNvPr id="3" name="内容占位符 2"/>
          <p:cNvSpPr>
            <a:spLocks noGrp="1"/>
          </p:cNvSpPr>
          <p:nvPr>
            <p:ph idx="1"/>
          </p:nvPr>
        </p:nvSpPr>
        <p:spPr/>
        <p:txBody>
          <a:bodyPr/>
          <a:lstStyle/>
          <a:p>
            <a:pPr marL="0" indent="0">
              <a:buNone/>
            </a:pPr>
            <a:r>
              <a:rPr lang="en-US" altLang="zh-CN" b="1" dirty="0"/>
              <a:t>4. Using</a:t>
            </a:r>
            <a:r>
              <a:rPr lang="zh-CN" altLang="en-US" b="1" dirty="0"/>
              <a:t> </a:t>
            </a:r>
            <a:r>
              <a:rPr lang="en-US" altLang="zh-CN" b="1" dirty="0" err="1"/>
              <a:t>Jupyter</a:t>
            </a:r>
            <a:r>
              <a:rPr lang="en-US" altLang="zh-CN" b="1" dirty="0"/>
              <a:t> Notebook </a:t>
            </a:r>
            <a:endParaRPr lang="en-US" altLang="zh-CN" b="1" dirty="0"/>
          </a:p>
          <a:p>
            <a:pPr marL="0" indent="0">
              <a:buNone/>
            </a:pPr>
            <a:r>
              <a:rPr kumimoji="1" lang="en-US" altLang="zh-CN" dirty="0"/>
              <a:t>Create a notebook in </a:t>
            </a:r>
            <a:r>
              <a:rPr lang="en-US" altLang="zh-CN" dirty="0" err="1"/>
              <a:t>Jupyter</a:t>
            </a:r>
            <a:r>
              <a:rPr lang="en-US" altLang="zh-CN" dirty="0"/>
              <a:t> Notebook:</a:t>
            </a:r>
            <a:endParaRPr lang="en-US" altLang="zh-CN" dirty="0"/>
          </a:p>
          <a:p>
            <a:pPr lvl="1"/>
            <a:r>
              <a:rPr kumimoji="1" lang="en-US" altLang="zh-CN" dirty="0"/>
              <a:t>1. Anaconda -&gt; </a:t>
            </a:r>
            <a:r>
              <a:rPr lang="en-US" altLang="zh-CN" dirty="0" err="1"/>
              <a:t>Jupyter</a:t>
            </a:r>
            <a:r>
              <a:rPr lang="en-US" altLang="zh-CN" dirty="0"/>
              <a:t> Notebook</a:t>
            </a:r>
            <a:endParaRPr lang="en-US" altLang="zh-CN" dirty="0"/>
          </a:p>
          <a:p>
            <a:pPr lvl="1"/>
            <a:r>
              <a:rPr kumimoji="1" lang="en-US" altLang="zh-CN" dirty="0"/>
              <a:t>2. In the web window, New -&gt; Python3</a:t>
            </a:r>
            <a:endParaRPr kumimoji="1" lang="en-US" altLang="zh-CN" dirty="0"/>
          </a:p>
          <a:p>
            <a:pPr lvl="1"/>
            <a:r>
              <a:rPr kumimoji="1" lang="en-US" altLang="zh-CN" dirty="0"/>
              <a:t>3. Type codes in code cells, click ”Run” or press “Shift” + “Enter” to run the script in the selected code cell</a:t>
            </a:r>
            <a:endParaRPr kumimoji="1" lang="zh-CN" altLang="en-US" dirty="0"/>
          </a:p>
        </p:txBody>
      </p:sp>
      <p:pic>
        <p:nvPicPr>
          <p:cNvPr id="5" name="图片 4"/>
          <p:cNvPicPr>
            <a:picLocks noChangeAspect="1"/>
          </p:cNvPicPr>
          <p:nvPr/>
        </p:nvPicPr>
        <p:blipFill>
          <a:blip r:embed="rId1"/>
          <a:stretch>
            <a:fillRect/>
          </a:stretch>
        </p:blipFill>
        <p:spPr>
          <a:xfrm>
            <a:off x="1875790" y="4238844"/>
            <a:ext cx="7324892" cy="249596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2005" y="123825"/>
            <a:ext cx="10515600" cy="922020"/>
          </a:xfrm>
        </p:spPr>
        <p:txBody>
          <a:bodyPr/>
          <a:lstStyle/>
          <a:p>
            <a:r>
              <a:rPr kumimoji="1" lang="en-US" altLang="zh-CN" dirty="0"/>
              <a:t>Anaconda</a:t>
            </a:r>
            <a:endParaRPr kumimoji="1" lang="zh-CN" altLang="en-US" dirty="0"/>
          </a:p>
        </p:txBody>
      </p:sp>
      <p:sp>
        <p:nvSpPr>
          <p:cNvPr id="3" name="内容占位符 2"/>
          <p:cNvSpPr>
            <a:spLocks noGrp="1"/>
          </p:cNvSpPr>
          <p:nvPr>
            <p:ph idx="1"/>
          </p:nvPr>
        </p:nvSpPr>
        <p:spPr>
          <a:xfrm>
            <a:off x="699770" y="1330960"/>
            <a:ext cx="10515600" cy="4351338"/>
          </a:xfrm>
        </p:spPr>
        <p:txBody>
          <a:bodyPr>
            <a:normAutofit/>
          </a:bodyPr>
          <a:lstStyle/>
          <a:p>
            <a:pPr marL="0" indent="0">
              <a:buNone/>
            </a:pPr>
            <a:r>
              <a:rPr lang="en-US" altLang="zh-CN" dirty="0"/>
              <a:t>Anaconda is a </a:t>
            </a:r>
            <a:r>
              <a:rPr lang="en-US" altLang="zh-CN" b="1" dirty="0">
                <a:solidFill>
                  <a:srgbClr val="C55A11"/>
                </a:solidFill>
              </a:rPr>
              <a:t>free and open-source distribution </a:t>
            </a:r>
            <a:r>
              <a:rPr lang="en-US" altLang="zh-CN" dirty="0"/>
              <a:t>of the Python programming language for scientific computing (data science and machine-learning, etc.) related applications</a:t>
            </a:r>
            <a:endParaRPr lang="en-US" altLang="zh-CN" dirty="0"/>
          </a:p>
          <a:p>
            <a:pPr marL="0" indent="0">
              <a:buNone/>
            </a:pPr>
            <a:endParaRPr lang="en-US" altLang="zh-CN" dirty="0"/>
          </a:p>
          <a:p>
            <a:pPr marL="0" indent="0">
              <a:buNone/>
            </a:pPr>
            <a:r>
              <a:rPr lang="en-US" altLang="zh-CN" dirty="0"/>
              <a:t>Packages are managed by the package management system </a:t>
            </a:r>
            <a:r>
              <a:rPr lang="en-US" altLang="zh-CN" b="1" i="1" dirty="0" err="1">
                <a:solidFill>
                  <a:srgbClr val="C55A11"/>
                </a:solidFill>
              </a:rPr>
              <a:t>conda</a:t>
            </a:r>
            <a:endParaRPr lang="en-US" altLang="zh-CN" b="1" i="1" dirty="0">
              <a:solidFill>
                <a:srgbClr val="C55A11"/>
              </a:solidFill>
            </a:endParaRPr>
          </a:p>
          <a:p>
            <a:pPr marL="0" indent="0">
              <a:buNone/>
            </a:pPr>
            <a:endParaRPr lang="en-US" altLang="zh-CN" dirty="0"/>
          </a:p>
          <a:p>
            <a:pPr marL="0" indent="0">
              <a:buNone/>
            </a:pPr>
            <a:r>
              <a:rPr lang="en-US" altLang="zh-CN" dirty="0"/>
              <a:t>Anaconda distribution comes with over 250 popular data science packages automatically installed</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Anaconda</a:t>
            </a:r>
            <a:r>
              <a:rPr kumimoji="1" lang="zh-CN" altLang="en-US" dirty="0"/>
              <a:t>：</a:t>
            </a:r>
            <a:r>
              <a:rPr kumimoji="1" lang="en-US" altLang="zh-CN" dirty="0"/>
              <a:t>Install Python packages</a:t>
            </a:r>
            <a:endParaRPr kumimoji="1" lang="zh-CN" altLang="en-US" dirty="0"/>
          </a:p>
        </p:txBody>
      </p:sp>
      <p:sp>
        <p:nvSpPr>
          <p:cNvPr id="3" name="内容占位符 2"/>
          <p:cNvSpPr>
            <a:spLocks noGrp="1"/>
          </p:cNvSpPr>
          <p:nvPr>
            <p:ph idx="1"/>
          </p:nvPr>
        </p:nvSpPr>
        <p:spPr/>
        <p:txBody>
          <a:bodyPr>
            <a:normAutofit fontScale="92500" lnSpcReduction="10000"/>
          </a:bodyPr>
          <a:lstStyle/>
          <a:p>
            <a:pPr marL="0" indent="0">
              <a:buNone/>
            </a:pPr>
            <a:r>
              <a:rPr kumimoji="1" lang="en-US" altLang="zh-CN" dirty="0"/>
              <a:t>1.</a:t>
            </a:r>
            <a:r>
              <a:rPr kumimoji="1" lang="zh-CN" altLang="en-US" dirty="0"/>
              <a:t> </a:t>
            </a:r>
            <a:r>
              <a:rPr lang="en-US" altLang="zh-CN" dirty="0"/>
              <a:t>Open an Anaconda Prompt (terminal on Linux or macOS) </a:t>
            </a:r>
            <a:endParaRPr lang="en-US" altLang="zh-CN" dirty="0"/>
          </a:p>
          <a:p>
            <a:pPr marL="0" indent="0">
              <a:buNone/>
            </a:pPr>
            <a:r>
              <a:rPr lang="en-US" altLang="zh-CN" dirty="0"/>
              <a:t>2. Type: </a:t>
            </a:r>
            <a:r>
              <a:rPr lang="en-US" altLang="zh-CN" b="1" dirty="0" err="1">
                <a:solidFill>
                  <a:srgbClr val="C55A11"/>
                </a:solidFill>
              </a:rPr>
              <a:t>conda</a:t>
            </a:r>
            <a:r>
              <a:rPr lang="en-US" altLang="zh-CN" b="1" dirty="0">
                <a:solidFill>
                  <a:srgbClr val="C55A11"/>
                </a:solidFill>
              </a:rPr>
              <a:t> install package-name </a:t>
            </a:r>
            <a:endParaRPr lang="en-US" altLang="zh-CN" b="1" dirty="0">
              <a:solidFill>
                <a:srgbClr val="C55A11"/>
              </a:solidFill>
            </a:endParaRPr>
          </a:p>
          <a:p>
            <a:pPr marL="0" indent="0">
              <a:buNone/>
            </a:pPr>
            <a:r>
              <a:rPr lang="en-US" altLang="zh-CN" dirty="0"/>
              <a:t>	Installing specific versions</a:t>
            </a:r>
            <a:endParaRPr lang="en-US" altLang="zh-CN" dirty="0"/>
          </a:p>
          <a:p>
            <a:pPr lvl="1"/>
            <a:r>
              <a:rPr lang="en-US" altLang="zh-CN" dirty="0" err="1"/>
              <a:t>conda</a:t>
            </a:r>
            <a:r>
              <a:rPr lang="en-US" altLang="zh-CN" dirty="0"/>
              <a:t> install package-name=</a:t>
            </a:r>
            <a:r>
              <a:rPr lang="en-US" altLang="zh-CN" dirty="0" err="1"/>
              <a:t>x.x.x</a:t>
            </a:r>
            <a:endParaRPr lang="en-US" altLang="zh-CN" dirty="0"/>
          </a:p>
          <a:p>
            <a:pPr marL="0" indent="0">
              <a:buNone/>
            </a:pPr>
            <a:r>
              <a:rPr lang="en-US" altLang="zh-CN" dirty="0"/>
              <a:t>Example: To install pandas (</a:t>
            </a:r>
            <a:r>
              <a:rPr lang="en-US" altLang="zh-CN" dirty="0">
                <a:hlinkClick r:id="rId1"/>
              </a:rPr>
              <a:t>https://pandas.pydata.org</a:t>
            </a:r>
            <a:r>
              <a:rPr lang="en-US" altLang="zh-CN">
                <a:hlinkClick r:id="rId1"/>
              </a:rPr>
              <a:t>/</a:t>
            </a:r>
            <a:r>
              <a:rPr lang="en-US" altLang="zh-CN"/>
              <a:t>):</a:t>
            </a:r>
            <a:endParaRPr lang="en-US" altLang="zh-CN" dirty="0"/>
          </a:p>
          <a:p>
            <a:pPr marL="0" indent="0">
              <a:buNone/>
            </a:pPr>
            <a:r>
              <a:rPr lang="en-US" altLang="zh-CN" dirty="0"/>
              <a:t>$ </a:t>
            </a:r>
            <a:r>
              <a:rPr lang="en-US" altLang="zh-CN" dirty="0" err="1"/>
              <a:t>conda</a:t>
            </a:r>
            <a:r>
              <a:rPr lang="en-US" altLang="zh-CN" dirty="0"/>
              <a:t> install pandas</a:t>
            </a:r>
            <a:endParaRPr lang="en-US" altLang="zh-CN" dirty="0"/>
          </a:p>
          <a:p>
            <a:pPr marL="0" indent="0">
              <a:buNone/>
            </a:pPr>
            <a:r>
              <a:rPr lang="en-US" altLang="zh-CN" dirty="0"/>
              <a:t>$ </a:t>
            </a:r>
            <a:r>
              <a:rPr lang="en-US" altLang="zh-CN" dirty="0" err="1"/>
              <a:t>conda</a:t>
            </a:r>
            <a:r>
              <a:rPr lang="en-US" altLang="zh-CN" dirty="0"/>
              <a:t> install pandas=1.2.0</a:t>
            </a:r>
            <a:endParaRPr lang="en-US" altLang="zh-CN" dirty="0"/>
          </a:p>
          <a:p>
            <a:pPr marL="0" indent="0">
              <a:buNone/>
            </a:pPr>
            <a:endParaRPr lang="en-US" altLang="zh-CN" dirty="0"/>
          </a:p>
          <a:p>
            <a:pPr marL="0" indent="0">
              <a:buNone/>
            </a:pPr>
            <a:r>
              <a:rPr lang="en-US" altLang="zh-CN" dirty="0"/>
              <a:t>Or</a:t>
            </a:r>
            <a:endParaRPr lang="en-US" altLang="zh-CN" dirty="0"/>
          </a:p>
          <a:p>
            <a:pPr marL="0" indent="0">
              <a:buNone/>
            </a:pPr>
            <a:r>
              <a:rPr lang="en-US" altLang="zh-CN" dirty="0"/>
              <a:t>Search and install packages in</a:t>
            </a:r>
            <a:r>
              <a:rPr lang="en-US" altLang="zh-CN" dirty="0">
                <a:solidFill>
                  <a:srgbClr val="FF0000"/>
                </a:solidFill>
              </a:rPr>
              <a:t> Anaconda Navigator</a:t>
            </a:r>
            <a:endParaRPr lang="en-US" altLang="zh-CN" dirty="0">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Anaconda</a:t>
            </a:r>
            <a:r>
              <a:rPr kumimoji="1" lang="zh-CN" altLang="en-US" dirty="0"/>
              <a:t>：</a:t>
            </a:r>
            <a:r>
              <a:rPr kumimoji="1" lang="en-US" altLang="zh-CN" dirty="0"/>
              <a:t>Install Python packages</a:t>
            </a:r>
            <a:endParaRPr kumimoji="1" lang="zh-CN" altLang="en-US" dirty="0"/>
          </a:p>
        </p:txBody>
      </p:sp>
      <p:sp>
        <p:nvSpPr>
          <p:cNvPr id="3" name="内容占位符 2"/>
          <p:cNvSpPr>
            <a:spLocks noGrp="1"/>
          </p:cNvSpPr>
          <p:nvPr>
            <p:ph idx="1"/>
          </p:nvPr>
        </p:nvSpPr>
        <p:spPr/>
        <p:txBody>
          <a:bodyPr/>
          <a:lstStyle/>
          <a:p>
            <a:pPr marL="0" indent="0">
              <a:buNone/>
            </a:pPr>
            <a:r>
              <a:rPr lang="en-US" altLang="zh-CN" dirty="0"/>
              <a:t>Update package: </a:t>
            </a:r>
            <a:r>
              <a:rPr lang="en-US" altLang="zh-CN" b="1" dirty="0" err="1">
                <a:solidFill>
                  <a:srgbClr val="C55A11"/>
                </a:solidFill>
              </a:rPr>
              <a:t>conda</a:t>
            </a:r>
            <a:r>
              <a:rPr lang="en-US" altLang="zh-CN" b="1" dirty="0">
                <a:solidFill>
                  <a:srgbClr val="C55A11"/>
                </a:solidFill>
              </a:rPr>
              <a:t> update </a:t>
            </a:r>
            <a:endParaRPr lang="en-US" altLang="zh-CN" b="1" dirty="0">
              <a:solidFill>
                <a:srgbClr val="C55A11"/>
              </a:solidFill>
            </a:endParaRPr>
          </a:p>
          <a:p>
            <a:pPr marL="0" indent="0">
              <a:buNone/>
            </a:pPr>
            <a:r>
              <a:rPr lang="en-US" altLang="zh-CN" dirty="0"/>
              <a:t>$ </a:t>
            </a:r>
            <a:r>
              <a:rPr lang="en-US" altLang="zh-CN" dirty="0" err="1"/>
              <a:t>conda</a:t>
            </a:r>
            <a:r>
              <a:rPr lang="en-US" altLang="zh-CN" dirty="0"/>
              <a:t> update pandas </a:t>
            </a:r>
            <a:endParaRPr lang="en-US" altLang="zh-CN" dirty="0"/>
          </a:p>
          <a:p>
            <a:pPr marL="0" indent="0">
              <a:buNone/>
            </a:pPr>
            <a:endParaRPr lang="en-US" altLang="zh-CN" dirty="0"/>
          </a:p>
          <a:p>
            <a:pPr marL="0" indent="0">
              <a:buNone/>
            </a:pPr>
            <a:r>
              <a:rPr lang="en-US" altLang="zh-CN" dirty="0"/>
              <a:t>Uninstall package: </a:t>
            </a:r>
            <a:r>
              <a:rPr lang="en-US" altLang="zh-CN" dirty="0" err="1"/>
              <a:t>conda</a:t>
            </a:r>
            <a:r>
              <a:rPr lang="en-US" altLang="zh-CN" dirty="0"/>
              <a:t> remove</a:t>
            </a:r>
            <a:endParaRPr lang="en-US" altLang="zh-CN" dirty="0"/>
          </a:p>
          <a:p>
            <a:pPr marL="0" indent="0">
              <a:buNone/>
            </a:pPr>
            <a:r>
              <a:rPr lang="en-US" altLang="zh-CN" dirty="0"/>
              <a:t>$ </a:t>
            </a:r>
            <a:r>
              <a:rPr lang="en-US" altLang="zh-CN" dirty="0" err="1"/>
              <a:t>conda</a:t>
            </a:r>
            <a:r>
              <a:rPr lang="en-US" altLang="zh-CN" dirty="0"/>
              <a:t> remove pandas</a:t>
            </a:r>
            <a:endParaRPr lang="en-US" altLang="zh-C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TA</a:t>
            </a:r>
            <a:endParaRPr kumimoji="1" lang="zh-CN" altLang="en-US" dirty="0"/>
          </a:p>
        </p:txBody>
      </p:sp>
      <p:sp>
        <p:nvSpPr>
          <p:cNvPr id="3" name="内容占位符 2"/>
          <p:cNvSpPr>
            <a:spLocks noGrp="1"/>
          </p:cNvSpPr>
          <p:nvPr>
            <p:ph idx="1"/>
          </p:nvPr>
        </p:nvSpPr>
        <p:spPr>
          <a:xfrm>
            <a:off x="3595661" y="1290578"/>
            <a:ext cx="8199782" cy="5230412"/>
          </a:xfrm>
        </p:spPr>
        <p:txBody>
          <a:bodyPr>
            <a:normAutofit/>
          </a:bodyPr>
          <a:lstStyle/>
          <a:p>
            <a:pPr>
              <a:lnSpc>
                <a:spcPct val="150000"/>
              </a:lnSpc>
            </a:pPr>
            <a:r>
              <a:rPr lang="en-US" altLang="zh-CN" dirty="0">
                <a:latin typeface="Avenir Book" panose="02000503020000020003" pitchFamily="2" charset="0"/>
              </a:rPr>
              <a:t>Engineering Master Student</a:t>
            </a:r>
            <a:r>
              <a:rPr lang="zh-CN" altLang="en-US" dirty="0">
                <a:latin typeface="Avenir Book" panose="02000503020000020003" pitchFamily="2" charset="0"/>
              </a:rPr>
              <a:t> </a:t>
            </a:r>
            <a:r>
              <a:rPr lang="en-US" altLang="zh-CN" dirty="0">
                <a:latin typeface="Avenir Book" panose="02000503020000020003" pitchFamily="2" charset="0"/>
              </a:rPr>
              <a:t>of 2023</a:t>
            </a:r>
            <a:endParaRPr lang="en-US" altLang="zh-CN" dirty="0">
              <a:latin typeface="Avenir Book" panose="02000503020000020003" pitchFamily="2" charset="0"/>
            </a:endParaRPr>
          </a:p>
          <a:p>
            <a:pPr>
              <a:lnSpc>
                <a:spcPct val="150000"/>
              </a:lnSpc>
            </a:pPr>
            <a:r>
              <a:rPr lang="en-US" altLang="zh-CN" dirty="0"/>
              <a:t>Dept. of Computer Science and Engineering</a:t>
            </a:r>
            <a:endParaRPr lang="en-US" altLang="zh-CN" dirty="0">
              <a:latin typeface="Avenir Book" panose="02000503020000020003" pitchFamily="2" charset="0"/>
            </a:endParaRPr>
          </a:p>
          <a:p>
            <a:pPr>
              <a:lnSpc>
                <a:spcPct val="150000"/>
              </a:lnSpc>
            </a:pPr>
            <a:r>
              <a:rPr lang="en-US" altLang="zh-CN" dirty="0"/>
              <a:t>Research Interests</a:t>
            </a:r>
            <a:r>
              <a:rPr lang="en-US" altLang="zh-CN" dirty="0">
                <a:latin typeface="Avenir Book" panose="02000503020000020003" pitchFamily="2" charset="0"/>
              </a:rPr>
              <a:t>: Machine Learning</a:t>
            </a:r>
            <a:endParaRPr lang="en-US" altLang="zh-CN" dirty="0">
              <a:latin typeface="Avenir Book" panose="02000503020000020003" pitchFamily="2" charset="0"/>
            </a:endParaRPr>
          </a:p>
          <a:p>
            <a:pPr>
              <a:lnSpc>
                <a:spcPct val="150000"/>
              </a:lnSpc>
            </a:pPr>
            <a:r>
              <a:rPr lang="en-US" altLang="zh-CN" dirty="0">
                <a:latin typeface="Avenir Book" panose="02000503020000020003" pitchFamily="2" charset="0"/>
              </a:rPr>
              <a:t>Contact :yerg2023@mail.sustech.edu.cn</a:t>
            </a:r>
            <a:endParaRPr lang="en-US" altLang="zh-CN" dirty="0">
              <a:latin typeface="Avenir Book" panose="02000503020000020003" pitchFamily="2" charset="0"/>
            </a:endParaRPr>
          </a:p>
          <a:p>
            <a:pPr>
              <a:lnSpc>
                <a:spcPct val="150000"/>
              </a:lnSpc>
            </a:pPr>
            <a:endParaRPr lang="en-US" altLang="zh-CN" dirty="0"/>
          </a:p>
          <a:p>
            <a:endParaRPr lang="en-US" altLang="zh-CN" dirty="0"/>
          </a:p>
        </p:txBody>
      </p:sp>
      <p:sp>
        <p:nvSpPr>
          <p:cNvPr id="8" name="文本框 7"/>
          <p:cNvSpPr txBox="1"/>
          <p:nvPr/>
        </p:nvSpPr>
        <p:spPr>
          <a:xfrm>
            <a:off x="144462" y="4904689"/>
            <a:ext cx="6093618" cy="460375"/>
          </a:xfrm>
          <a:prstGeom prst="rect">
            <a:avLst/>
          </a:prstGeom>
          <a:noFill/>
        </p:spPr>
        <p:txBody>
          <a:bodyPr wrap="square">
            <a:spAutoFit/>
          </a:bodyPr>
          <a:lstStyle/>
          <a:p>
            <a:pPr marL="0" indent="0">
              <a:buNone/>
            </a:pPr>
            <a:r>
              <a:rPr kumimoji="1" lang="en-US" sz="2400" b="1" dirty="0">
                <a:latin typeface="Avenir Book" panose="02000503020000020003" pitchFamily="2" charset="0"/>
              </a:rPr>
              <a:t>YE Rongguang</a:t>
            </a:r>
            <a:r>
              <a:rPr kumimoji="1" lang="en-US" altLang="zh-CN" sz="2400" b="1" dirty="0">
                <a:latin typeface="Avenir Book" panose="02000503020000020003" pitchFamily="2" charset="0"/>
              </a:rPr>
              <a:t>(</a:t>
            </a:r>
            <a:r>
              <a:rPr kumimoji="1" lang="zh-CN" altLang="en-US" sz="2400" b="1" dirty="0">
                <a:latin typeface="Avenir Book" panose="02000503020000020003" pitchFamily="2" charset="0"/>
              </a:rPr>
              <a:t>叶荣光</a:t>
            </a:r>
            <a:r>
              <a:rPr kumimoji="1" lang="en-US" altLang="zh-CN" sz="2400" b="1" dirty="0">
                <a:latin typeface="Avenir Book" panose="02000503020000020003" pitchFamily="2" charset="0"/>
              </a:rPr>
              <a:t>)</a:t>
            </a:r>
            <a:endParaRPr kumimoji="1" lang="en-US" altLang="zh-CN" sz="2400" b="1" dirty="0">
              <a:latin typeface="Avenir Book" panose="02000503020000020003" pitchFamily="2" charset="0"/>
            </a:endParaRPr>
          </a:p>
        </p:txBody>
      </p:sp>
      <p:pic>
        <p:nvPicPr>
          <p:cNvPr id="4" name="图片 3"/>
          <p:cNvPicPr>
            <a:picLocks noChangeAspect="1"/>
          </p:cNvPicPr>
          <p:nvPr/>
        </p:nvPicPr>
        <p:blipFill>
          <a:blip r:embed="rId1"/>
          <a:stretch>
            <a:fillRect/>
          </a:stretch>
        </p:blipFill>
        <p:spPr>
          <a:xfrm>
            <a:off x="723265" y="1369695"/>
            <a:ext cx="2251075" cy="327596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Python modules (packages)</a:t>
            </a:r>
            <a:endParaRPr lang="zh-CN" altLang="en-US" dirty="0"/>
          </a:p>
        </p:txBody>
      </p:sp>
      <p:sp>
        <p:nvSpPr>
          <p:cNvPr id="3" name="Content Placeholder 2"/>
          <p:cNvSpPr>
            <a:spLocks noGrp="1"/>
          </p:cNvSpPr>
          <p:nvPr>
            <p:ph idx="1"/>
          </p:nvPr>
        </p:nvSpPr>
        <p:spPr/>
        <p:txBody>
          <a:bodyPr>
            <a:normAutofit fontScale="92500" lnSpcReduction="10000"/>
          </a:bodyPr>
          <a:lstStyle/>
          <a:p>
            <a:r>
              <a:rPr lang="en-US" altLang="zh-CN" b="1" dirty="0">
                <a:solidFill>
                  <a:srgbClr val="0000FF"/>
                </a:solidFill>
              </a:rPr>
              <a:t>NumPy</a:t>
            </a:r>
            <a:endParaRPr lang="en-US" altLang="zh-CN" b="1" dirty="0">
              <a:solidFill>
                <a:srgbClr val="0000FF"/>
              </a:solidFill>
            </a:endParaRPr>
          </a:p>
          <a:p>
            <a:pPr lvl="1"/>
            <a:r>
              <a:rPr lang="en-US" altLang="zh-CN" b="1" dirty="0"/>
              <a:t>Numerical Python</a:t>
            </a:r>
            <a:r>
              <a:rPr lang="en-US" altLang="zh-CN" dirty="0"/>
              <a:t>, a multidimensional array object (like a vector or matrix)</a:t>
            </a:r>
            <a:endParaRPr lang="en-US" altLang="zh-CN" dirty="0"/>
          </a:p>
          <a:p>
            <a:r>
              <a:rPr lang="en-US" altLang="zh-CN" b="1" dirty="0">
                <a:solidFill>
                  <a:srgbClr val="0000FF"/>
                </a:solidFill>
              </a:rPr>
              <a:t>SciPy</a:t>
            </a:r>
            <a:endParaRPr lang="en-US" altLang="zh-CN" b="1" dirty="0">
              <a:solidFill>
                <a:srgbClr val="0000FF"/>
              </a:solidFill>
            </a:endParaRPr>
          </a:p>
          <a:p>
            <a:pPr lvl="1"/>
            <a:r>
              <a:rPr lang="en-US" altLang="zh-CN" b="1" dirty="0"/>
              <a:t>Scientific Python</a:t>
            </a:r>
            <a:r>
              <a:rPr lang="en-US" altLang="zh-CN" dirty="0"/>
              <a:t>, a very broad spectrum of scientific and numerical software: numerical differentiation and integration functions, solve differential equations, etc.</a:t>
            </a:r>
            <a:endParaRPr lang="en-US" altLang="zh-CN" dirty="0"/>
          </a:p>
          <a:p>
            <a:r>
              <a:rPr lang="en-US" altLang="zh-CN" b="1" dirty="0">
                <a:solidFill>
                  <a:srgbClr val="0000FF"/>
                </a:solidFill>
              </a:rPr>
              <a:t>Matplotlib</a:t>
            </a:r>
            <a:endParaRPr lang="en-US" altLang="zh-CN" b="1" dirty="0">
              <a:solidFill>
                <a:srgbClr val="0000FF"/>
              </a:solidFill>
            </a:endParaRPr>
          </a:p>
          <a:p>
            <a:pPr lvl="1"/>
            <a:r>
              <a:rPr lang="en-US" altLang="zh-CN" dirty="0"/>
              <a:t>a powerful plotting package written for Python and capable of producing publication-quality plots</a:t>
            </a:r>
            <a:endParaRPr lang="en-US" altLang="zh-CN" dirty="0"/>
          </a:p>
          <a:p>
            <a:r>
              <a:rPr lang="en-US" altLang="zh-CN" b="1" dirty="0">
                <a:solidFill>
                  <a:srgbClr val="0000FF"/>
                </a:solidFill>
              </a:rPr>
              <a:t>Pandas</a:t>
            </a:r>
            <a:endParaRPr lang="en-US" altLang="zh-CN" b="1" dirty="0">
              <a:solidFill>
                <a:srgbClr val="0000FF"/>
              </a:solidFill>
            </a:endParaRPr>
          </a:p>
          <a:p>
            <a:pPr lvl="1"/>
            <a:r>
              <a:rPr lang="en-US" altLang="zh-CN" dirty="0"/>
              <a:t>a powerful package for manipulating and analyzing data formatted and labeled in a manner similar to spreadsheets</a:t>
            </a:r>
            <a:endParaRPr lang="en-US" altLang="zh-CN" dirty="0"/>
          </a:p>
          <a:p>
            <a:r>
              <a:rPr lang="en-US" altLang="zh-CN" dirty="0"/>
              <a:t>Python modules can be accessed using </a:t>
            </a:r>
            <a:r>
              <a:rPr lang="en-US" altLang="zh-CN" dirty="0">
                <a:latin typeface="Courier New" panose="02070309020205020404" pitchFamily="49" charset="0"/>
                <a:cs typeface="Courier New" panose="02070309020205020404" pitchFamily="49" charset="0"/>
              </a:rPr>
              <a:t>import</a:t>
            </a:r>
            <a:r>
              <a:rPr lang="en-US" altLang="zh-CN" dirty="0"/>
              <a:t> command</a:t>
            </a:r>
            <a:endParaRPr lang="zh-CN" altLang="en-US" dirty="0"/>
          </a:p>
        </p:txBody>
      </p:sp>
      <p:pic>
        <p:nvPicPr>
          <p:cNvPr id="614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86000" y="1563712"/>
            <a:ext cx="1371600" cy="61722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SciPy and NumPy - Full Stack Pyth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2477431"/>
            <a:ext cx="1275348" cy="3935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3"/>
          <a:stretch>
            <a:fillRect/>
          </a:stretch>
        </p:blipFill>
        <p:spPr>
          <a:xfrm>
            <a:off x="2995864" y="3703588"/>
            <a:ext cx="1447800" cy="316906"/>
          </a:xfrm>
          <a:prstGeom prst="rect">
            <a:avLst/>
          </a:prstGeom>
        </p:spPr>
      </p:pic>
      <p:pic>
        <p:nvPicPr>
          <p:cNvPr id="13" name="Picture 12"/>
          <p:cNvPicPr>
            <a:picLocks noChangeAspect="1"/>
          </p:cNvPicPr>
          <p:nvPr/>
        </p:nvPicPr>
        <p:blipFill>
          <a:blip r:embed="rId4"/>
          <a:stretch>
            <a:fillRect/>
          </a:stretch>
        </p:blipFill>
        <p:spPr>
          <a:xfrm>
            <a:off x="3072064" y="4651207"/>
            <a:ext cx="1295400" cy="447521"/>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83590" y="0"/>
            <a:ext cx="10515600" cy="831850"/>
          </a:xfrm>
        </p:spPr>
        <p:txBody>
          <a:bodyPr/>
          <a:lstStyle/>
          <a:p>
            <a:r>
              <a:rPr kumimoji="1" lang="en-US" altLang="zh-CN" dirty="0"/>
              <a:t>Anaconda</a:t>
            </a:r>
            <a:r>
              <a:rPr kumimoji="1" lang="zh-CN" altLang="en-US" dirty="0"/>
              <a:t>：</a:t>
            </a:r>
            <a:r>
              <a:rPr kumimoji="1" lang="en-US" altLang="zh-CN" dirty="0"/>
              <a:t>Virtual Environments</a:t>
            </a:r>
            <a:endParaRPr kumimoji="1" lang="zh-CN" altLang="en-US" dirty="0"/>
          </a:p>
        </p:txBody>
      </p:sp>
      <p:sp>
        <p:nvSpPr>
          <p:cNvPr id="3" name="内容占位符 2"/>
          <p:cNvSpPr>
            <a:spLocks noGrp="1"/>
          </p:cNvSpPr>
          <p:nvPr>
            <p:ph idx="1"/>
          </p:nvPr>
        </p:nvSpPr>
        <p:spPr>
          <a:xfrm>
            <a:off x="940435" y="920750"/>
            <a:ext cx="10515600" cy="4829818"/>
          </a:xfrm>
        </p:spPr>
        <p:txBody>
          <a:bodyPr>
            <a:normAutofit/>
          </a:bodyPr>
          <a:lstStyle/>
          <a:p>
            <a:pPr marL="0" indent="0">
              <a:buNone/>
            </a:pPr>
            <a:r>
              <a:rPr lang="en-US" altLang="zh-CN" b="1" dirty="0">
                <a:solidFill>
                  <a:srgbClr val="C55A11"/>
                </a:solidFill>
              </a:rPr>
              <a:t>Environments</a:t>
            </a:r>
            <a:r>
              <a:rPr lang="en-US" altLang="zh-CN" dirty="0"/>
              <a:t> allow different versions of packages on same machine</a:t>
            </a:r>
            <a:endParaRPr lang="en-US" altLang="zh-CN" dirty="0"/>
          </a:p>
          <a:p>
            <a:pPr marL="0" indent="0">
              <a:buNone/>
            </a:pPr>
            <a:endParaRPr lang="en-US" altLang="zh-CN" dirty="0"/>
          </a:p>
          <a:p>
            <a:pPr marL="0" indent="0">
              <a:buNone/>
            </a:pPr>
            <a:endParaRPr lang="en-US" altLang="zh-CN" dirty="0"/>
          </a:p>
        </p:txBody>
      </p:sp>
      <p:pic>
        <p:nvPicPr>
          <p:cNvPr id="6148" name="Picture 4" descr="8. Environment management with Conda — angus 6.0 documentation"/>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4345" y="2101706"/>
            <a:ext cx="8244840" cy="431243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2484120" y="6488668"/>
            <a:ext cx="6675120" cy="369332"/>
          </a:xfrm>
          <a:prstGeom prst="rect">
            <a:avLst/>
          </a:prstGeom>
          <a:noFill/>
        </p:spPr>
        <p:txBody>
          <a:bodyPr wrap="square">
            <a:spAutoFit/>
          </a:bodyPr>
          <a:lstStyle/>
          <a:p>
            <a:r>
              <a:rPr lang="zh-CN" altLang="en-US" dirty="0">
                <a:latin typeface="Avenir Book" panose="02000503020000020003" pitchFamily="2" charset="0"/>
              </a:rPr>
              <a:t>https://angus.readthedocs.io/en/2019/conda_tutorial.html</a:t>
            </a:r>
            <a:endParaRPr lang="zh-CN" altLang="en-US" dirty="0">
              <a:latin typeface="Avenir Book" panose="02000503020000020003" pitchFamily="2"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Anaconda</a:t>
            </a:r>
            <a:r>
              <a:rPr kumimoji="1" lang="zh-CN" altLang="en-US" dirty="0"/>
              <a:t>：</a:t>
            </a:r>
            <a:r>
              <a:rPr kumimoji="1" lang="en-US" altLang="zh-CN" dirty="0"/>
              <a:t>Virtual Environments</a:t>
            </a:r>
            <a:endParaRPr kumimoji="1" lang="zh-CN" altLang="en-US" dirty="0"/>
          </a:p>
        </p:txBody>
      </p:sp>
      <p:sp>
        <p:nvSpPr>
          <p:cNvPr id="3" name="内容占位符 2"/>
          <p:cNvSpPr>
            <a:spLocks noGrp="1"/>
          </p:cNvSpPr>
          <p:nvPr>
            <p:ph idx="1"/>
          </p:nvPr>
        </p:nvSpPr>
        <p:spPr>
          <a:xfrm>
            <a:off x="530225" y="1825625"/>
            <a:ext cx="11443970" cy="4829810"/>
          </a:xfrm>
        </p:spPr>
        <p:txBody>
          <a:bodyPr>
            <a:normAutofit/>
          </a:bodyPr>
          <a:lstStyle/>
          <a:p>
            <a:pPr marL="0" indent="0">
              <a:buNone/>
            </a:pPr>
            <a:r>
              <a:rPr lang="en-US" altLang="zh-CN" b="1" dirty="0">
                <a:solidFill>
                  <a:srgbClr val="C55A11"/>
                </a:solidFill>
              </a:rPr>
              <a:t>Environments</a:t>
            </a:r>
            <a:r>
              <a:rPr lang="en-US" altLang="zh-CN" dirty="0"/>
              <a:t> allow different versions of packages on same machine</a:t>
            </a:r>
            <a:endParaRPr lang="en-US" altLang="zh-CN" dirty="0"/>
          </a:p>
          <a:p>
            <a:pPr marL="0" indent="0">
              <a:buNone/>
            </a:pPr>
            <a:r>
              <a:rPr lang="en-US" altLang="zh-CN" dirty="0"/>
              <a:t>	</a:t>
            </a:r>
            <a:r>
              <a:rPr lang="en-US" altLang="zh-CN" dirty="0" err="1">
                <a:solidFill>
                  <a:srgbClr val="C55A11"/>
                </a:solidFill>
              </a:rPr>
              <a:t>conda</a:t>
            </a:r>
            <a:r>
              <a:rPr lang="en-US" altLang="zh-CN" dirty="0">
                <a:solidFill>
                  <a:srgbClr val="C55A11"/>
                </a:solidFill>
              </a:rPr>
              <a:t> create --name [</a:t>
            </a:r>
            <a:r>
              <a:rPr lang="en-US" altLang="zh-CN" dirty="0" err="1">
                <a:solidFill>
                  <a:srgbClr val="C55A11"/>
                </a:solidFill>
              </a:rPr>
              <a:t>your_env_name</a:t>
            </a:r>
            <a:r>
              <a:rPr lang="en-US" altLang="zh-CN" dirty="0">
                <a:solidFill>
                  <a:srgbClr val="C55A11"/>
                </a:solidFill>
              </a:rPr>
              <a:t>] [package]</a:t>
            </a:r>
            <a:endParaRPr lang="en-US" altLang="zh-CN" dirty="0">
              <a:solidFill>
                <a:srgbClr val="C55A11"/>
              </a:solidFill>
            </a:endParaRPr>
          </a:p>
          <a:p>
            <a:pPr marL="0" indent="0">
              <a:buNone/>
            </a:pPr>
            <a:endParaRPr lang="en-US" altLang="zh-CN" dirty="0"/>
          </a:p>
          <a:p>
            <a:pPr marL="0" indent="0">
              <a:buNone/>
            </a:pPr>
            <a:r>
              <a:rPr lang="en-US" altLang="zh-CN" dirty="0"/>
              <a:t>Examples:</a:t>
            </a:r>
            <a:endParaRPr lang="en-US" altLang="zh-CN" dirty="0"/>
          </a:p>
          <a:p>
            <a:pPr marL="0" indent="0">
              <a:buNone/>
            </a:pPr>
            <a:r>
              <a:rPr lang="en-US" altLang="zh-CN" dirty="0"/>
              <a:t>Create environment “test” and install </a:t>
            </a:r>
            <a:r>
              <a:rPr lang="en-US" altLang="zh-CN" dirty="0" err="1"/>
              <a:t>numpy</a:t>
            </a:r>
            <a:r>
              <a:rPr lang="en-US" altLang="zh-CN" dirty="0"/>
              <a:t> version 1.19.0</a:t>
            </a:r>
            <a:endParaRPr lang="en-US" altLang="zh-CN" dirty="0"/>
          </a:p>
          <a:p>
            <a:pPr marL="0" indent="0">
              <a:buNone/>
            </a:pPr>
            <a:r>
              <a:rPr lang="en-US" altLang="zh-CN" dirty="0"/>
              <a:t>    </a:t>
            </a:r>
            <a:r>
              <a:rPr lang="en-US" altLang="zh-CN" dirty="0" err="1"/>
              <a:t>conda</a:t>
            </a:r>
            <a:r>
              <a:rPr lang="en-US" altLang="zh-CN" dirty="0"/>
              <a:t> create --name test </a:t>
            </a:r>
            <a:r>
              <a:rPr lang="en-US" altLang="zh-CN" dirty="0" err="1"/>
              <a:t>numpy</a:t>
            </a:r>
            <a:r>
              <a:rPr lang="en-US" altLang="zh-CN" dirty="0"/>
              <a:t>=1.19.0</a:t>
            </a:r>
            <a:endParaRPr lang="en-US" altLang="zh-CN" dirty="0"/>
          </a:p>
          <a:p>
            <a:pPr marL="0" indent="0">
              <a:buNone/>
            </a:pPr>
            <a:endParaRPr lang="en-US" altLang="zh-CN" dirty="0"/>
          </a:p>
          <a:p>
            <a:pPr marL="0" indent="0">
              <a:buNone/>
            </a:pPr>
            <a:r>
              <a:rPr lang="en-US" altLang="zh-CN" dirty="0"/>
              <a:t>Create environment “test2” and install </a:t>
            </a:r>
            <a:r>
              <a:rPr lang="en-US" altLang="zh-CN" dirty="0" err="1"/>
              <a:t>numpy</a:t>
            </a:r>
            <a:r>
              <a:rPr lang="en-US" altLang="zh-CN" dirty="0"/>
              <a:t> version 1.20.0</a:t>
            </a:r>
            <a:endParaRPr lang="en-US" altLang="zh-CN" dirty="0"/>
          </a:p>
          <a:p>
            <a:pPr marL="0" indent="0">
              <a:buNone/>
            </a:pPr>
            <a:r>
              <a:rPr lang="en-US" altLang="zh-CN" dirty="0"/>
              <a:t>    </a:t>
            </a:r>
            <a:r>
              <a:rPr lang="en-US" altLang="zh-CN" dirty="0" err="1"/>
              <a:t>conda</a:t>
            </a:r>
            <a:r>
              <a:rPr lang="en-US" altLang="zh-CN" dirty="0"/>
              <a:t> create --name test </a:t>
            </a:r>
            <a:r>
              <a:rPr lang="en-US" altLang="zh-CN" dirty="0" err="1"/>
              <a:t>numpy</a:t>
            </a:r>
            <a:r>
              <a:rPr lang="en-US" altLang="zh-CN" dirty="0"/>
              <a:t>=1.20.0</a:t>
            </a:r>
            <a:endParaRPr lang="en-US" altLang="zh-CN" dirty="0"/>
          </a:p>
          <a:p>
            <a:pPr marL="0" indent="0">
              <a:buNone/>
            </a:pPr>
            <a:endParaRPr lang="en-US" altLang="zh-C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Anaconda</a:t>
            </a:r>
            <a:r>
              <a:rPr kumimoji="1" lang="zh-CN" altLang="en-US" dirty="0"/>
              <a:t>：</a:t>
            </a:r>
            <a:r>
              <a:rPr kumimoji="1" lang="en-US" altLang="zh-CN" dirty="0"/>
              <a:t>Virtual Environments</a:t>
            </a:r>
            <a:endParaRPr kumimoji="1" lang="zh-CN" altLang="en-US" dirty="0"/>
          </a:p>
        </p:txBody>
      </p:sp>
      <p:sp>
        <p:nvSpPr>
          <p:cNvPr id="3" name="内容占位符 2"/>
          <p:cNvSpPr>
            <a:spLocks noGrp="1"/>
          </p:cNvSpPr>
          <p:nvPr>
            <p:ph idx="1"/>
          </p:nvPr>
        </p:nvSpPr>
        <p:spPr/>
        <p:txBody>
          <a:bodyPr/>
          <a:lstStyle/>
          <a:p>
            <a:pPr marL="0" indent="0">
              <a:buNone/>
            </a:pPr>
            <a:r>
              <a:rPr lang="en-US" altLang="zh-CN" dirty="0"/>
              <a:t>Environments must be </a:t>
            </a:r>
            <a:r>
              <a:rPr lang="en-US" altLang="zh-CN" dirty="0">
                <a:solidFill>
                  <a:srgbClr val="C55A11"/>
                </a:solidFill>
              </a:rPr>
              <a:t>activated</a:t>
            </a:r>
            <a:endParaRPr lang="en-US" altLang="zh-CN" dirty="0"/>
          </a:p>
          <a:p>
            <a:pPr marL="0" indent="0">
              <a:buNone/>
            </a:pPr>
            <a:endParaRPr lang="en-US" altLang="zh-CN" dirty="0"/>
          </a:p>
          <a:p>
            <a:pPr marL="0" indent="0">
              <a:buNone/>
            </a:pPr>
            <a:r>
              <a:rPr lang="en-US" altLang="zh-CN" dirty="0"/>
              <a:t>On Mac OS X and Linux: </a:t>
            </a:r>
            <a:endParaRPr lang="en-US" altLang="zh-CN" dirty="0"/>
          </a:p>
          <a:p>
            <a:pPr marL="0" indent="0">
              <a:buNone/>
            </a:pPr>
            <a:r>
              <a:rPr lang="en-US" altLang="zh-CN" dirty="0"/>
              <a:t>$ source activate test </a:t>
            </a:r>
            <a:endParaRPr lang="en-US" altLang="zh-CN" dirty="0"/>
          </a:p>
          <a:p>
            <a:pPr marL="0" indent="0">
              <a:buNone/>
            </a:pPr>
            <a:r>
              <a:rPr lang="en-US" altLang="zh-CN" dirty="0"/>
              <a:t>$ python ... </a:t>
            </a:r>
            <a:endParaRPr lang="en-US" altLang="zh-CN" dirty="0"/>
          </a:p>
          <a:p>
            <a:pPr marL="0" indent="0">
              <a:buNone/>
            </a:pPr>
            <a:r>
              <a:rPr lang="en-US" altLang="zh-CN" dirty="0"/>
              <a:t>$ source deactivate </a:t>
            </a:r>
            <a:endParaRPr lang="en-US" altLang="zh-CN" dirty="0"/>
          </a:p>
          <a:p>
            <a:pPr marL="0" indent="0">
              <a:buNone/>
            </a:pPr>
            <a:endParaRPr lang="en-US" altLang="zh-CN" dirty="0"/>
          </a:p>
        </p:txBody>
      </p:sp>
      <p:sp>
        <p:nvSpPr>
          <p:cNvPr id="4" name="矩形 3"/>
          <p:cNvSpPr/>
          <p:nvPr/>
        </p:nvSpPr>
        <p:spPr>
          <a:xfrm>
            <a:off x="6096000" y="2850104"/>
            <a:ext cx="6096000" cy="1815882"/>
          </a:xfrm>
          <a:prstGeom prst="rect">
            <a:avLst/>
          </a:prstGeom>
        </p:spPr>
        <p:txBody>
          <a:bodyPr>
            <a:spAutoFit/>
          </a:bodyPr>
          <a:lstStyle/>
          <a:p>
            <a:r>
              <a:rPr lang="en-US" altLang="zh-CN" sz="2800" dirty="0">
                <a:latin typeface="Avenir Book" panose="02000503020000020003" pitchFamily="2" charset="0"/>
              </a:rPr>
              <a:t>On Windows: </a:t>
            </a:r>
            <a:endParaRPr lang="en-US" altLang="zh-CN" sz="2800" dirty="0">
              <a:latin typeface="Avenir Book" panose="02000503020000020003" pitchFamily="2" charset="0"/>
            </a:endParaRPr>
          </a:p>
          <a:p>
            <a:r>
              <a:rPr lang="en-US" altLang="zh-CN" sz="2800" dirty="0">
                <a:latin typeface="Avenir Book" panose="02000503020000020003" pitchFamily="2" charset="0"/>
              </a:rPr>
              <a:t>&gt; activate test </a:t>
            </a:r>
            <a:endParaRPr lang="en-US" altLang="zh-CN" sz="2800" dirty="0">
              <a:latin typeface="Avenir Book" panose="02000503020000020003" pitchFamily="2" charset="0"/>
            </a:endParaRPr>
          </a:p>
          <a:p>
            <a:r>
              <a:rPr lang="en-US" altLang="zh-CN" sz="2800" dirty="0">
                <a:latin typeface="Avenir Book" panose="02000503020000020003" pitchFamily="2" charset="0"/>
              </a:rPr>
              <a:t>&gt; python ... </a:t>
            </a:r>
            <a:endParaRPr lang="en-US" altLang="zh-CN" sz="2800" dirty="0">
              <a:latin typeface="Avenir Book" panose="02000503020000020003" pitchFamily="2" charset="0"/>
            </a:endParaRPr>
          </a:p>
          <a:p>
            <a:r>
              <a:rPr lang="en-US" altLang="zh-CN" sz="2800" dirty="0">
                <a:latin typeface="Avenir Book" panose="02000503020000020003" pitchFamily="2" charset="0"/>
              </a:rPr>
              <a:t>&gt; deactivate</a:t>
            </a:r>
            <a:endParaRPr lang="en-US" altLang="zh-CN" sz="2800" dirty="0">
              <a:latin typeface="Avenir Book" panose="02000503020000020003" pitchFamily="2"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Anaconda</a:t>
            </a:r>
            <a:r>
              <a:rPr kumimoji="1" lang="zh-CN" altLang="en-US" dirty="0"/>
              <a:t>：</a:t>
            </a:r>
            <a:r>
              <a:rPr kumimoji="1" lang="en-US" altLang="zh-CN" dirty="0"/>
              <a:t>Virtual Environments</a:t>
            </a:r>
            <a:endParaRPr kumimoji="1" lang="zh-CN" altLang="en-US" dirty="0"/>
          </a:p>
        </p:txBody>
      </p:sp>
      <p:sp>
        <p:nvSpPr>
          <p:cNvPr id="3" name="内容占位符 2"/>
          <p:cNvSpPr>
            <a:spLocks noGrp="1"/>
          </p:cNvSpPr>
          <p:nvPr>
            <p:ph idx="1"/>
          </p:nvPr>
        </p:nvSpPr>
        <p:spPr/>
        <p:txBody>
          <a:bodyPr>
            <a:normAutofit/>
          </a:bodyPr>
          <a:lstStyle/>
          <a:p>
            <a:pPr marL="0" indent="0">
              <a:buNone/>
            </a:pPr>
            <a:r>
              <a:rPr lang="en-US" altLang="zh-CN" b="1" dirty="0"/>
              <a:t>List packages in current </a:t>
            </a:r>
            <a:r>
              <a:rPr lang="en-US" altLang="zh-CN" b="1" dirty="0" err="1"/>
              <a:t>conda</a:t>
            </a:r>
            <a:r>
              <a:rPr lang="en-US" altLang="zh-CN" b="1" dirty="0"/>
              <a:t> environment: </a:t>
            </a:r>
            <a:endParaRPr lang="en-US" altLang="zh-CN" b="1" dirty="0"/>
          </a:p>
          <a:p>
            <a:pPr marL="0" indent="0">
              <a:buNone/>
            </a:pPr>
            <a:r>
              <a:rPr lang="en-US" altLang="zh-CN" dirty="0"/>
              <a:t>$ </a:t>
            </a:r>
            <a:r>
              <a:rPr lang="en-US" altLang="zh-CN" dirty="0" err="1"/>
              <a:t>conda</a:t>
            </a:r>
            <a:r>
              <a:rPr lang="en-US" altLang="zh-CN" dirty="0"/>
              <a:t> list</a:t>
            </a:r>
            <a:endParaRPr lang="en-US" altLang="zh-CN" dirty="0"/>
          </a:p>
          <a:p>
            <a:pPr marL="0" indent="0">
              <a:buNone/>
            </a:pPr>
            <a:endParaRPr lang="en-US" altLang="zh-CN" dirty="0"/>
          </a:p>
          <a:p>
            <a:pPr marL="0" indent="0">
              <a:buNone/>
            </a:pPr>
            <a:r>
              <a:rPr lang="en-US" altLang="zh-CN" b="1" dirty="0"/>
              <a:t>Clone an environment</a:t>
            </a:r>
            <a:endParaRPr lang="en-US" altLang="zh-CN" b="1" dirty="0"/>
          </a:p>
          <a:p>
            <a:pPr marL="0" indent="0">
              <a:buNone/>
            </a:pPr>
            <a:r>
              <a:rPr lang="en-US" altLang="zh-CN" dirty="0"/>
              <a:t>Export packages info</a:t>
            </a:r>
            <a:endParaRPr lang="en-US" altLang="zh-CN" dirty="0"/>
          </a:p>
          <a:p>
            <a:pPr marL="0" indent="0">
              <a:buNone/>
            </a:pPr>
            <a:r>
              <a:rPr lang="en-US" altLang="zh-CN" dirty="0"/>
              <a:t>$ </a:t>
            </a:r>
            <a:r>
              <a:rPr lang="en-US" altLang="zh-CN" dirty="0" err="1"/>
              <a:t>conda</a:t>
            </a:r>
            <a:r>
              <a:rPr lang="en-US" altLang="zh-CN" dirty="0"/>
              <a:t> list -e &gt; </a:t>
            </a:r>
            <a:r>
              <a:rPr lang="en-US" altLang="zh-CN" dirty="0" err="1"/>
              <a:t>requirements.txt</a:t>
            </a:r>
            <a:endParaRPr lang="en-US" altLang="zh-CN" dirty="0"/>
          </a:p>
          <a:p>
            <a:pPr marL="0" indent="0">
              <a:buNone/>
            </a:pPr>
            <a:r>
              <a:rPr lang="en-US" altLang="zh-CN" dirty="0"/>
              <a:t>Create an environment from the list of packages</a:t>
            </a:r>
            <a:endParaRPr lang="en-US" altLang="zh-CN" dirty="0"/>
          </a:p>
          <a:p>
            <a:pPr marL="0" indent="0">
              <a:buNone/>
            </a:pPr>
            <a:r>
              <a:rPr lang="en-US" altLang="zh-CN" dirty="0"/>
              <a:t>$ </a:t>
            </a:r>
            <a:r>
              <a:rPr lang="en-US" altLang="zh-CN" dirty="0" err="1"/>
              <a:t>conda</a:t>
            </a:r>
            <a:r>
              <a:rPr lang="en-US" altLang="zh-CN" dirty="0"/>
              <a:t> create --name &lt;</a:t>
            </a:r>
            <a:r>
              <a:rPr lang="en-US" altLang="zh-CN" dirty="0" err="1"/>
              <a:t>env_name</a:t>
            </a:r>
            <a:r>
              <a:rPr lang="en-US" altLang="zh-CN" dirty="0"/>
              <a:t>&gt; --file </a:t>
            </a:r>
            <a:r>
              <a:rPr lang="en-US" altLang="zh-CN" dirty="0" err="1"/>
              <a:t>requirements.txt</a:t>
            </a:r>
            <a:endParaRPr lang="en-US" altLang="zh-C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Anaconda</a:t>
            </a:r>
            <a:r>
              <a:rPr kumimoji="1" lang="zh-CN" altLang="en-US" dirty="0"/>
              <a:t>：</a:t>
            </a:r>
            <a:r>
              <a:rPr kumimoji="1" lang="en-US" altLang="zh-CN" dirty="0"/>
              <a:t>Virtual Environments</a:t>
            </a:r>
            <a:endParaRPr kumimoji="1" lang="zh-CN" altLang="en-US" dirty="0"/>
          </a:p>
        </p:txBody>
      </p:sp>
      <p:sp>
        <p:nvSpPr>
          <p:cNvPr id="3" name="内容占位符 2"/>
          <p:cNvSpPr>
            <a:spLocks noGrp="1"/>
          </p:cNvSpPr>
          <p:nvPr>
            <p:ph idx="1"/>
          </p:nvPr>
        </p:nvSpPr>
        <p:spPr/>
        <p:txBody>
          <a:bodyPr/>
          <a:lstStyle/>
          <a:p>
            <a:pPr marL="0" indent="0">
              <a:buNone/>
            </a:pPr>
            <a:endParaRPr lang="en-US" altLang="zh-CN" dirty="0"/>
          </a:p>
          <a:p>
            <a:pPr marL="0" indent="0">
              <a:buNone/>
            </a:pPr>
            <a:r>
              <a:rPr lang="en-US" altLang="zh-CN" dirty="0"/>
              <a:t>List all </a:t>
            </a:r>
            <a:r>
              <a:rPr lang="en-US" altLang="zh-CN" dirty="0" err="1"/>
              <a:t>conda</a:t>
            </a:r>
            <a:r>
              <a:rPr lang="en-US" altLang="zh-CN" dirty="0"/>
              <a:t> environments:</a:t>
            </a:r>
            <a:endParaRPr lang="en-US" altLang="zh-CN" dirty="0"/>
          </a:p>
          <a:p>
            <a:pPr marL="0" indent="0">
              <a:buNone/>
            </a:pPr>
            <a:r>
              <a:rPr lang="en-US" altLang="zh-CN" dirty="0"/>
              <a:t>$ </a:t>
            </a:r>
            <a:r>
              <a:rPr lang="en-US" altLang="zh-CN" dirty="0" err="1"/>
              <a:t>conda</a:t>
            </a:r>
            <a:r>
              <a:rPr lang="en-US" altLang="zh-CN" dirty="0"/>
              <a:t> info --</a:t>
            </a:r>
            <a:r>
              <a:rPr lang="en-US" altLang="zh-CN" dirty="0" err="1"/>
              <a:t>envs</a:t>
            </a:r>
            <a:endParaRPr lang="en-US" altLang="zh-CN" dirty="0"/>
          </a:p>
        </p:txBody>
      </p:sp>
      <p:sp>
        <p:nvSpPr>
          <p:cNvPr id="4" name="矩形 3"/>
          <p:cNvSpPr/>
          <p:nvPr/>
        </p:nvSpPr>
        <p:spPr>
          <a:xfrm>
            <a:off x="838200" y="4138884"/>
            <a:ext cx="10714893" cy="954107"/>
          </a:xfrm>
          <a:prstGeom prst="rect">
            <a:avLst/>
          </a:prstGeom>
        </p:spPr>
        <p:txBody>
          <a:bodyPr wrap="square">
            <a:spAutoFit/>
          </a:bodyPr>
          <a:lstStyle/>
          <a:p>
            <a:r>
              <a:rPr lang="en-US" altLang="zh-CN" sz="2800" dirty="0">
                <a:latin typeface="Avenir Book" panose="02000503020000020003" pitchFamily="2" charset="0"/>
              </a:rPr>
              <a:t>Other </a:t>
            </a:r>
            <a:r>
              <a:rPr lang="en-US" altLang="zh-CN" sz="2800" dirty="0" err="1">
                <a:latin typeface="Avenir Book" panose="02000503020000020003" pitchFamily="2" charset="0"/>
              </a:rPr>
              <a:t>conda</a:t>
            </a:r>
            <a:r>
              <a:rPr lang="en-US" altLang="zh-CN" sz="2800" dirty="0">
                <a:latin typeface="Avenir Book" panose="02000503020000020003" pitchFamily="2" charset="0"/>
              </a:rPr>
              <a:t> commands: </a:t>
            </a:r>
            <a:endParaRPr lang="en-US" altLang="zh-CN" sz="2800" dirty="0">
              <a:latin typeface="Avenir Book" panose="02000503020000020003" pitchFamily="2" charset="0"/>
            </a:endParaRPr>
          </a:p>
          <a:p>
            <a:r>
              <a:rPr lang="en-US" altLang="zh-CN" sz="2800" dirty="0">
                <a:latin typeface="Avenir Book" panose="02000503020000020003" pitchFamily="2" charset="0"/>
              </a:rPr>
              <a:t>See Blackboard -&gt; </a:t>
            </a:r>
            <a:r>
              <a:rPr lang="en-US" altLang="zh-CN" sz="2800" dirty="0" err="1">
                <a:latin typeface="Avenir Book" panose="02000503020000020003" pitchFamily="2" charset="0"/>
              </a:rPr>
              <a:t>conda-cheatsheet.pdf</a:t>
            </a:r>
            <a:endParaRPr lang="zh-CN" altLang="en-US" sz="2800" dirty="0">
              <a:latin typeface="Avenir Book" panose="02000503020000020003" pitchFamily="2"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dirty="0"/>
              <a:t>Summary</a:t>
            </a:r>
            <a:endParaRPr kumimoji="1" lang="en-US" dirty="0"/>
          </a:p>
        </p:txBody>
      </p:sp>
      <p:sp>
        <p:nvSpPr>
          <p:cNvPr id="3" name="内容占位符 2"/>
          <p:cNvSpPr>
            <a:spLocks noGrp="1"/>
          </p:cNvSpPr>
          <p:nvPr>
            <p:ph idx="1"/>
          </p:nvPr>
        </p:nvSpPr>
        <p:spPr/>
        <p:txBody>
          <a:bodyPr/>
          <a:lstStyle/>
          <a:p>
            <a:pPr marL="0" indent="0">
              <a:buNone/>
            </a:pPr>
            <a:endParaRPr lang="en-US" altLang="zh-CN" dirty="0"/>
          </a:p>
          <a:p>
            <a:pPr marL="0" indent="0">
              <a:buNone/>
            </a:pPr>
            <a:endParaRPr lang="en-US" altLang="zh-CN" dirty="0"/>
          </a:p>
        </p:txBody>
      </p:sp>
      <p:sp>
        <p:nvSpPr>
          <p:cNvPr id="5" name="内容占位符 2"/>
          <p:cNvSpPr>
            <a:spLocks noGrp="1"/>
          </p:cNvSpPr>
          <p:nvPr>
            <p:custDataLst>
              <p:tags r:id="rId1"/>
            </p:custDataLst>
          </p:nvPr>
        </p:nvSpPr>
        <p:spPr>
          <a:xfrm>
            <a:off x="965200" y="1952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baseline="0">
                <a:solidFill>
                  <a:schemeClr val="tx1"/>
                </a:solidFill>
                <a:latin typeface="Avenir" panose="02000503020000020003" pitchFamily="2" charset="0"/>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baseline="0">
                <a:solidFill>
                  <a:schemeClr val="tx1"/>
                </a:solidFill>
                <a:latin typeface="Avenir" panose="02000503020000020003" pitchFamily="2" charset="0"/>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baseline="0">
                <a:solidFill>
                  <a:schemeClr val="tx1"/>
                </a:solidFill>
                <a:latin typeface="Avenir" panose="02000503020000020003" pitchFamily="2" charset="0"/>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venir" panose="02000503020000020003" pitchFamily="2" charset="0"/>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venir" panose="02000503020000020003" pitchFamily="2"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t>Enjoy Python</a:t>
            </a:r>
            <a:r>
              <a:rPr lang="zh-CN" altLang="en-US" dirty="0"/>
              <a:t>！</a:t>
            </a:r>
            <a:endParaRPr lang="zh-CN" altLang="en-US" dirty="0"/>
          </a:p>
          <a:p>
            <a:pPr marL="0" indent="0">
              <a:buNone/>
            </a:pPr>
            <a:endParaRPr lang="zh-CN" altLang="en-US" dirty="0"/>
          </a:p>
          <a:p>
            <a:pPr marL="0" indent="0">
              <a:buNone/>
            </a:pPr>
            <a:r>
              <a:rPr lang="en-US" altLang="zh-CN" dirty="0"/>
              <a:t>Try to do something with Python</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About</a:t>
            </a:r>
            <a:r>
              <a:rPr kumimoji="1" lang="zh-CN" altLang="en-US" dirty="0"/>
              <a:t> </a:t>
            </a:r>
            <a:r>
              <a:rPr kumimoji="1" lang="en-US" altLang="zh-CN" dirty="0"/>
              <a:t>this course</a:t>
            </a:r>
            <a:endParaRPr kumimoji="1" lang="zh-CN" altLang="en-US" dirty="0"/>
          </a:p>
        </p:txBody>
      </p:sp>
      <p:sp>
        <p:nvSpPr>
          <p:cNvPr id="3" name="内容占位符 2"/>
          <p:cNvSpPr>
            <a:spLocks noGrp="1"/>
          </p:cNvSpPr>
          <p:nvPr>
            <p:ph idx="1"/>
          </p:nvPr>
        </p:nvSpPr>
        <p:spPr>
          <a:xfrm>
            <a:off x="838200" y="1553845"/>
            <a:ext cx="10515600" cy="4891264"/>
          </a:xfrm>
        </p:spPr>
        <p:txBody>
          <a:bodyPr>
            <a:normAutofit fontScale="70000" lnSpcReduction="20000"/>
          </a:bodyPr>
          <a:lstStyle/>
          <a:p>
            <a:pPr>
              <a:lnSpc>
                <a:spcPct val="120000"/>
              </a:lnSpc>
            </a:pPr>
            <a:r>
              <a:rPr lang="en-US" altLang="zh-CN" b="1" dirty="0">
                <a:solidFill>
                  <a:srgbClr val="C55A11"/>
                </a:solidFill>
              </a:rPr>
              <a:t>Time and place:</a:t>
            </a:r>
            <a:endParaRPr lang="en-US" altLang="zh-CN" b="1" dirty="0">
              <a:solidFill>
                <a:srgbClr val="C55A11"/>
              </a:solidFill>
            </a:endParaRPr>
          </a:p>
          <a:p>
            <a:pPr lvl="1">
              <a:lnSpc>
                <a:spcPct val="120000"/>
              </a:lnSpc>
            </a:pPr>
            <a:r>
              <a:rPr lang="en-US" altLang="zh-CN" sz="2800" b="1" dirty="0"/>
              <a:t>Lecture: </a:t>
            </a:r>
            <a:r>
              <a:rPr lang="zh-CN" altLang="en-US" sz="2800" b="1" dirty="0"/>
              <a:t> </a:t>
            </a:r>
            <a:endParaRPr lang="en-US" altLang="zh-CN" sz="2800" b="1" dirty="0"/>
          </a:p>
          <a:p>
            <a:pPr marL="457200" lvl="1" indent="0">
              <a:lnSpc>
                <a:spcPct val="120000"/>
              </a:lnSpc>
              <a:buNone/>
            </a:pPr>
            <a:r>
              <a:rPr lang="en-US" altLang="zh-CN" sz="2800" dirty="0"/>
              <a:t>Week 1-16, Wednesday 4:20-6:10 pm, Room 202, Lecture Hall 3</a:t>
            </a:r>
            <a:endParaRPr lang="en-US" altLang="zh-CN" sz="2800" dirty="0"/>
          </a:p>
          <a:p>
            <a:pPr marL="457200" lvl="1" indent="0">
              <a:lnSpc>
                <a:spcPct val="120000"/>
              </a:lnSpc>
              <a:buNone/>
            </a:pPr>
            <a:r>
              <a:rPr lang="en-US" altLang="zh-CN" sz="2800" dirty="0"/>
              <a:t>1-16</a:t>
            </a:r>
            <a:r>
              <a:rPr lang="zh-CN" altLang="en-US" sz="2800" dirty="0"/>
              <a:t>周  星期三  第</a:t>
            </a:r>
            <a:r>
              <a:rPr lang="en-US" altLang="zh-CN" sz="2800" dirty="0"/>
              <a:t>7-8</a:t>
            </a:r>
            <a:r>
              <a:rPr lang="zh-CN" altLang="en-US" sz="2800" dirty="0"/>
              <a:t>节  三教</a:t>
            </a:r>
            <a:r>
              <a:rPr lang="en-US" altLang="zh-CN" sz="2800" dirty="0"/>
              <a:t>202</a:t>
            </a:r>
            <a:endParaRPr lang="en-US" altLang="zh-CN" sz="2800" dirty="0"/>
          </a:p>
          <a:p>
            <a:pPr lvl="1">
              <a:lnSpc>
                <a:spcPct val="120000"/>
              </a:lnSpc>
            </a:pPr>
            <a:r>
              <a:rPr lang="en-US" altLang="zh-CN" sz="2800" b="1" dirty="0"/>
              <a:t>Lab: </a:t>
            </a:r>
            <a:endParaRPr lang="en-US" altLang="zh-CN" sz="2800" b="1" dirty="0"/>
          </a:p>
          <a:p>
            <a:pPr marL="457200" lvl="1" indent="0">
              <a:lnSpc>
                <a:spcPct val="120000"/>
              </a:lnSpc>
              <a:buNone/>
            </a:pPr>
            <a:r>
              <a:rPr lang="en-US" altLang="zh-CN" sz="2800" dirty="0"/>
              <a:t>Week 1-16, </a:t>
            </a:r>
            <a:r>
              <a:rPr lang="en-US" altLang="zh-CN" sz="2800" dirty="0">
                <a:sym typeface="+mn-ea"/>
              </a:rPr>
              <a:t>Wednesday</a:t>
            </a:r>
            <a:r>
              <a:rPr lang="en-US" altLang="zh-CN" sz="2800" dirty="0"/>
              <a:t> 7:00-8:50 pm, Room 511, Lecture Hall 3</a:t>
            </a:r>
            <a:endParaRPr lang="en-US" altLang="zh-CN" sz="2800" dirty="0"/>
          </a:p>
          <a:p>
            <a:pPr marL="457200" lvl="1" indent="0">
              <a:lnSpc>
                <a:spcPct val="120000"/>
              </a:lnSpc>
              <a:buNone/>
            </a:pPr>
            <a:r>
              <a:rPr lang="en-US" altLang="zh-CN" sz="2800" dirty="0"/>
              <a:t>1-16</a:t>
            </a:r>
            <a:r>
              <a:rPr lang="zh-CN" altLang="en-US" sz="2800" dirty="0"/>
              <a:t>周  星期三  第</a:t>
            </a:r>
            <a:r>
              <a:rPr lang="en-US" altLang="zh-CN" sz="2800" dirty="0"/>
              <a:t>9-10</a:t>
            </a:r>
            <a:r>
              <a:rPr lang="zh-CN" altLang="en-US" sz="2800" dirty="0"/>
              <a:t>节  三教</a:t>
            </a:r>
            <a:r>
              <a:rPr lang="en-US" altLang="zh-CN" sz="2800" dirty="0"/>
              <a:t>511</a:t>
            </a:r>
            <a:r>
              <a:rPr lang="zh-CN" altLang="en-US" sz="2800" dirty="0"/>
              <a:t>机房</a:t>
            </a:r>
            <a:endParaRPr lang="zh-CN" altLang="en-US" sz="2800" dirty="0"/>
          </a:p>
          <a:p>
            <a:pPr>
              <a:lnSpc>
                <a:spcPct val="120000"/>
              </a:lnSpc>
            </a:pPr>
            <a:r>
              <a:rPr kumimoji="1" lang="en-US" altLang="zh-CN" b="1" dirty="0">
                <a:solidFill>
                  <a:srgbClr val="C55A11"/>
                </a:solidFill>
              </a:rPr>
              <a:t>Format</a:t>
            </a:r>
            <a:r>
              <a:rPr kumimoji="1" lang="en-US" altLang="zh-CN" b="1" dirty="0">
                <a:solidFill>
                  <a:srgbClr val="C00000"/>
                </a:solidFill>
              </a:rPr>
              <a:t>:</a:t>
            </a:r>
            <a:endParaRPr kumimoji="1" lang="en-US" altLang="zh-CN" b="1" dirty="0">
              <a:solidFill>
                <a:srgbClr val="C00000"/>
              </a:solidFill>
            </a:endParaRPr>
          </a:p>
          <a:p>
            <a:pPr lvl="1">
              <a:lnSpc>
                <a:spcPct val="120000"/>
              </a:lnSpc>
            </a:pPr>
            <a:r>
              <a:rPr kumimoji="1" lang="en-US" altLang="zh-CN" sz="3100" dirty="0"/>
              <a:t>Lectures</a:t>
            </a:r>
            <a:endParaRPr kumimoji="1" lang="en-US" altLang="zh-CN" sz="3100" dirty="0"/>
          </a:p>
          <a:p>
            <a:pPr lvl="1">
              <a:lnSpc>
                <a:spcPct val="120000"/>
              </a:lnSpc>
            </a:pPr>
            <a:r>
              <a:rPr kumimoji="1" lang="en-US" altLang="zh-CN" sz="3100" dirty="0"/>
              <a:t>Practices</a:t>
            </a:r>
            <a:endParaRPr kumimoji="1" lang="en-US" altLang="zh-CN" sz="3100" dirty="0"/>
          </a:p>
          <a:p>
            <a:pPr lvl="1">
              <a:lnSpc>
                <a:spcPct val="120000"/>
              </a:lnSpc>
            </a:pPr>
            <a:r>
              <a:rPr kumimoji="1" lang="en-US" altLang="zh-CN" sz="3100" dirty="0"/>
              <a:t>Assignments</a:t>
            </a:r>
            <a:endParaRPr kumimoji="1" lang="en-US" altLang="zh-CN" sz="3100" dirty="0"/>
          </a:p>
          <a:p>
            <a:pPr lvl="1">
              <a:lnSpc>
                <a:spcPct val="120000"/>
              </a:lnSpc>
            </a:pPr>
            <a:r>
              <a:rPr kumimoji="1" lang="en-US" altLang="zh-CN" sz="3100" dirty="0"/>
              <a:t>Quiz</a:t>
            </a:r>
            <a:endParaRPr kumimoji="1" lang="en-US" altLang="zh-CN" sz="3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1610"/>
            <a:ext cx="10515600" cy="1325563"/>
          </a:xfrm>
        </p:spPr>
        <p:txBody>
          <a:bodyPr/>
          <a:lstStyle/>
          <a:p>
            <a:r>
              <a:rPr kumimoji="1" lang="en-US" altLang="zh-CN" dirty="0"/>
              <a:t>Course platforms</a:t>
            </a:r>
            <a:endParaRPr kumimoji="1" lang="zh-CN" altLang="en-US" dirty="0"/>
          </a:p>
        </p:txBody>
      </p:sp>
      <p:pic>
        <p:nvPicPr>
          <p:cNvPr id="5" name="图片 4"/>
          <p:cNvPicPr>
            <a:picLocks noChangeAspect="1"/>
          </p:cNvPicPr>
          <p:nvPr>
            <p:custDataLst>
              <p:tags r:id="rId1"/>
            </p:custDataLst>
          </p:nvPr>
        </p:nvPicPr>
        <p:blipFill>
          <a:blip r:embed="rId2"/>
          <a:stretch>
            <a:fillRect/>
          </a:stretch>
        </p:blipFill>
        <p:spPr>
          <a:xfrm>
            <a:off x="1449705" y="1249680"/>
            <a:ext cx="3496310" cy="52031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Prerequisite</a:t>
            </a:r>
            <a:endParaRPr kumimoji="1" lang="zh-CN" altLang="en-US" dirty="0"/>
          </a:p>
        </p:txBody>
      </p:sp>
      <p:sp>
        <p:nvSpPr>
          <p:cNvPr id="3" name="内容占位符 2"/>
          <p:cNvSpPr>
            <a:spLocks noGrp="1"/>
          </p:cNvSpPr>
          <p:nvPr>
            <p:ph idx="1"/>
          </p:nvPr>
        </p:nvSpPr>
        <p:spPr>
          <a:xfrm>
            <a:off x="838199" y="1825625"/>
            <a:ext cx="11082867" cy="4351338"/>
          </a:xfrm>
        </p:spPr>
        <p:txBody>
          <a:bodyPr>
            <a:normAutofit/>
          </a:bodyPr>
          <a:lstStyle/>
          <a:p>
            <a:r>
              <a:rPr lang="en-US" altLang="zh-CN" dirty="0"/>
              <a:t>Familiar with at least one operation systems (Windows, Mac or Linux)</a:t>
            </a:r>
            <a:endParaRPr lang="en-US" altLang="zh-CN" dirty="0"/>
          </a:p>
          <a:p>
            <a:endParaRPr lang="en-US" altLang="zh-CN" dirty="0"/>
          </a:p>
          <a:p>
            <a:r>
              <a:rPr lang="en-US" altLang="zh-CN" b="1" dirty="0"/>
              <a:t>No need </a:t>
            </a:r>
            <a:r>
              <a:rPr lang="en-US" altLang="zh-CN" dirty="0"/>
              <a:t>to have programming experience</a:t>
            </a:r>
            <a:endParaRPr lang="en-US" altLang="zh-CN" dirty="0"/>
          </a:p>
          <a:p>
            <a:endParaRPr lang="en-US" altLang="zh-CN" dirty="0"/>
          </a:p>
          <a:p>
            <a:r>
              <a:rPr lang="en-US" altLang="zh-CN" dirty="0"/>
              <a:t>0</a:t>
            </a:r>
            <a:r>
              <a:rPr lang="zh-CN" altLang="en-US" dirty="0"/>
              <a:t>基础</a:t>
            </a:r>
            <a:endParaRPr lang="en-US" altLang="zh-CN" dirty="0"/>
          </a:p>
          <a:p>
            <a:endParaRPr lang="en-US" altLang="zh-C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Course objectives</a:t>
            </a:r>
            <a:endParaRPr kumimoji="1" lang="zh-CN" altLang="en-US" dirty="0"/>
          </a:p>
        </p:txBody>
      </p:sp>
      <p:sp>
        <p:nvSpPr>
          <p:cNvPr id="3" name="内容占位符 2"/>
          <p:cNvSpPr>
            <a:spLocks noGrp="1"/>
          </p:cNvSpPr>
          <p:nvPr>
            <p:ph idx="1"/>
          </p:nvPr>
        </p:nvSpPr>
        <p:spPr>
          <a:xfrm>
            <a:off x="838199" y="1825625"/>
            <a:ext cx="11082867" cy="4351338"/>
          </a:xfrm>
        </p:spPr>
        <p:txBody>
          <a:bodyPr>
            <a:normAutofit/>
          </a:bodyPr>
          <a:lstStyle/>
          <a:p>
            <a:r>
              <a:rPr lang="en-US" altLang="zh-CN" dirty="0"/>
              <a:t>Understand </a:t>
            </a:r>
            <a:r>
              <a:rPr lang="en-US" altLang="zh-CN" b="1" dirty="0">
                <a:solidFill>
                  <a:srgbClr val="C55A11"/>
                </a:solidFill>
              </a:rPr>
              <a:t>the basic principles and syntax </a:t>
            </a:r>
            <a:r>
              <a:rPr lang="en-US" altLang="zh-CN" dirty="0"/>
              <a:t>of python programming</a:t>
            </a:r>
            <a:endParaRPr lang="en-US" altLang="zh-CN" sz="6600" dirty="0"/>
          </a:p>
          <a:p>
            <a:r>
              <a:rPr lang="en-US" altLang="zh-CN" dirty="0"/>
              <a:t>Be able to </a:t>
            </a:r>
            <a:r>
              <a:rPr lang="en-US" altLang="zh-CN" b="1" dirty="0">
                <a:solidFill>
                  <a:srgbClr val="C55A11"/>
                </a:solidFill>
              </a:rPr>
              <a:t>read and write files</a:t>
            </a:r>
            <a:r>
              <a:rPr lang="en-US" altLang="zh-CN" dirty="0"/>
              <a:t> and write </a:t>
            </a:r>
            <a:r>
              <a:rPr lang="en-US" altLang="zh-CN" b="1" dirty="0">
                <a:solidFill>
                  <a:srgbClr val="C55A11"/>
                </a:solidFill>
              </a:rPr>
              <a:t>simple programs </a:t>
            </a:r>
            <a:r>
              <a:rPr lang="en-US" altLang="zh-CN" dirty="0"/>
              <a:t>using python</a:t>
            </a:r>
            <a:endParaRPr lang="en-US" altLang="zh-CN" sz="6600" dirty="0"/>
          </a:p>
          <a:p>
            <a:r>
              <a:rPr lang="en-US" altLang="zh-CN" dirty="0"/>
              <a:t>Familiar with commonly used </a:t>
            </a:r>
            <a:r>
              <a:rPr lang="en-US" altLang="zh-CN" b="1" dirty="0">
                <a:solidFill>
                  <a:srgbClr val="C55A11"/>
                </a:solidFill>
              </a:rPr>
              <a:t>Python packages</a:t>
            </a:r>
            <a:r>
              <a:rPr lang="en-US" altLang="zh-CN" dirty="0"/>
              <a:t>, including </a:t>
            </a:r>
            <a:r>
              <a:rPr lang="en-US" altLang="zh-CN" dirty="0">
                <a:solidFill>
                  <a:srgbClr val="FF0000"/>
                </a:solidFill>
              </a:rPr>
              <a:t>NumPy</a:t>
            </a:r>
            <a:r>
              <a:rPr lang="en-US" altLang="zh-CN" dirty="0"/>
              <a:t>, </a:t>
            </a:r>
            <a:r>
              <a:rPr lang="en-US" altLang="zh-CN" dirty="0">
                <a:solidFill>
                  <a:srgbClr val="FF0000"/>
                </a:solidFill>
              </a:rPr>
              <a:t>SciPy</a:t>
            </a:r>
            <a:r>
              <a:rPr lang="en-US" altLang="zh-CN" dirty="0"/>
              <a:t>, </a:t>
            </a:r>
            <a:r>
              <a:rPr lang="en-US" altLang="zh-CN" dirty="0">
                <a:solidFill>
                  <a:srgbClr val="FF0000"/>
                </a:solidFill>
              </a:rPr>
              <a:t>Pandas</a:t>
            </a:r>
            <a:r>
              <a:rPr lang="en-US" altLang="zh-CN" dirty="0"/>
              <a:t>, </a:t>
            </a:r>
            <a:r>
              <a:rPr lang="en-US" altLang="zh-CN" dirty="0">
                <a:solidFill>
                  <a:srgbClr val="FF0000"/>
                </a:solidFill>
              </a:rPr>
              <a:t>Matplotlib</a:t>
            </a:r>
            <a:r>
              <a:rPr lang="en-US" altLang="zh-CN" dirty="0"/>
              <a:t>, </a:t>
            </a:r>
            <a:r>
              <a:rPr lang="en-US" altLang="zh-CN" dirty="0" err="1"/>
              <a:t>etc</a:t>
            </a:r>
            <a:endParaRPr lang="en-US" altLang="zh-CN" dirty="0"/>
          </a:p>
          <a:p>
            <a:r>
              <a:rPr lang="en-US" altLang="zh-CN" dirty="0"/>
              <a:t>Be able to use </a:t>
            </a:r>
            <a:r>
              <a:rPr lang="en-US" altLang="zh-CN" b="1" dirty="0">
                <a:solidFill>
                  <a:srgbClr val="C55A11"/>
                </a:solidFill>
              </a:rPr>
              <a:t>data visualization </a:t>
            </a:r>
            <a:r>
              <a:rPr lang="en-US" altLang="zh-CN" dirty="0"/>
              <a:t>tools such as </a:t>
            </a:r>
            <a:r>
              <a:rPr lang="en-US" altLang="zh-CN" dirty="0">
                <a:solidFill>
                  <a:srgbClr val="FF0000"/>
                </a:solidFill>
              </a:rPr>
              <a:t>Matplotlib</a:t>
            </a:r>
            <a:r>
              <a:rPr lang="en-US" altLang="zh-CN" dirty="0"/>
              <a:t> and </a:t>
            </a:r>
            <a:r>
              <a:rPr lang="en-US" altLang="zh-CN" dirty="0">
                <a:solidFill>
                  <a:srgbClr val="FF0000"/>
                </a:solidFill>
              </a:rPr>
              <a:t>Seaborn</a:t>
            </a:r>
            <a:endParaRPr lang="en-US" altLang="zh-CN" sz="6600" dirty="0"/>
          </a:p>
          <a:p>
            <a:pPr lvl="1"/>
            <a:endParaRPr kumimoji="1" lang="zh-CN" altLang="en-US" dirty="0"/>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COMMONDATA" val="eyJoZGlkIjoiNDkzODg2MGExMzdlOWExN2I0NTE1NzFlNzdjNjY2M2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12278</Words>
  <Application>WPS 演示</Application>
  <PresentationFormat>宽屏</PresentationFormat>
  <Paragraphs>673</Paragraphs>
  <Slides>56</Slides>
  <Notes>45</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56</vt:i4>
      </vt:variant>
    </vt:vector>
  </HeadingPairs>
  <TitlesOfParts>
    <vt:vector size="73" baseType="lpstr">
      <vt:lpstr>Arial</vt:lpstr>
      <vt:lpstr>宋体</vt:lpstr>
      <vt:lpstr>Wingdings</vt:lpstr>
      <vt:lpstr>Avenir Book</vt:lpstr>
      <vt:lpstr>Microsoft YaHei UI</vt:lpstr>
      <vt:lpstr>Avenir</vt:lpstr>
      <vt:lpstr>DejaVu Math TeX Gyre</vt:lpstr>
      <vt:lpstr>微软雅黑</vt:lpstr>
      <vt:lpstr>Arial Unicode MS</vt:lpstr>
      <vt:lpstr>等线 Light</vt:lpstr>
      <vt:lpstr>等线</vt:lpstr>
      <vt:lpstr>Lato</vt:lpstr>
      <vt:lpstr>Calibri</vt:lpstr>
      <vt:lpstr>Roboto</vt:lpstr>
      <vt:lpstr>Times New Roman</vt:lpstr>
      <vt:lpstr>Courier New</vt:lpstr>
      <vt:lpstr>Office 主题​​</vt:lpstr>
      <vt:lpstr>CS112 : Introduction to Python Programming</vt:lpstr>
      <vt:lpstr>Contents</vt:lpstr>
      <vt:lpstr>Instructor</vt:lpstr>
      <vt:lpstr>TA</vt:lpstr>
      <vt:lpstr>TA</vt:lpstr>
      <vt:lpstr>About this course</vt:lpstr>
      <vt:lpstr>Course platforms</vt:lpstr>
      <vt:lpstr>Prerequisite</vt:lpstr>
      <vt:lpstr>Course objectives</vt:lpstr>
      <vt:lpstr>Grading</vt:lpstr>
      <vt:lpstr>Academic misconduct</vt:lpstr>
      <vt:lpstr>Textbooks</vt:lpstr>
      <vt:lpstr>Syllabus</vt:lpstr>
      <vt:lpstr>What is a program?</vt:lpstr>
      <vt:lpstr>Programming languages</vt:lpstr>
      <vt:lpstr>Machine Language (机器语言)</vt:lpstr>
      <vt:lpstr>Assembly language (汇编语言)</vt:lpstr>
      <vt:lpstr>High-level language (高级语言)</vt:lpstr>
      <vt:lpstr>Why do we need to learn programming?</vt:lpstr>
      <vt:lpstr>Why do we need to learn programming?</vt:lpstr>
      <vt:lpstr>Why do we need to learn programming?</vt:lpstr>
      <vt:lpstr>Why do we need to learn programming?</vt:lpstr>
      <vt:lpstr>Why do we need to learn programming?</vt:lpstr>
      <vt:lpstr>Why do we need to learn programming?</vt:lpstr>
      <vt:lpstr>Why Python?</vt:lpstr>
      <vt:lpstr>Why Python?</vt:lpstr>
      <vt:lpstr>Why Python?</vt:lpstr>
      <vt:lpstr>Why Python?</vt:lpstr>
      <vt:lpstr>Why Python?</vt:lpstr>
      <vt:lpstr>Why Python?</vt:lpstr>
      <vt:lpstr>Why Python?</vt:lpstr>
      <vt:lpstr>Why Python?</vt:lpstr>
      <vt:lpstr>A brief history of Python</vt:lpstr>
      <vt:lpstr>How to learn Python well?</vt:lpstr>
      <vt:lpstr>Install Python</vt:lpstr>
      <vt:lpstr>Install Python</vt:lpstr>
      <vt:lpstr>Working with Python</vt:lpstr>
      <vt:lpstr>Working with Python</vt:lpstr>
      <vt:lpstr>Working with Python</vt:lpstr>
      <vt:lpstr>Working with Python</vt:lpstr>
      <vt:lpstr>Working with Python</vt:lpstr>
      <vt:lpstr>Working with Python</vt:lpstr>
      <vt:lpstr>Working with Python</vt:lpstr>
      <vt:lpstr>Working with Python</vt:lpstr>
      <vt:lpstr>The Jupyter Notebook</vt:lpstr>
      <vt:lpstr>Working with Python</vt:lpstr>
      <vt:lpstr>Anaconda</vt:lpstr>
      <vt:lpstr>Anaconda：Install Python packages</vt:lpstr>
      <vt:lpstr>Anaconda：Install Python packages</vt:lpstr>
      <vt:lpstr>Python modules (packages)</vt:lpstr>
      <vt:lpstr>Anaconda：Virtual Environments</vt:lpstr>
      <vt:lpstr>Anaconda：Virtual Environments</vt:lpstr>
      <vt:lpstr>Anaconda：Virtual Environments</vt:lpstr>
      <vt:lpstr>Anaconda：Virtual Environments</vt:lpstr>
      <vt:lpstr>Anaconda：Virtual Environments</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MED5018: Introduction to biomedical Python programming</dc:title>
  <dc:creator>tian ruilin</dc:creator>
  <cp:lastModifiedBy>风清月朗</cp:lastModifiedBy>
  <cp:revision>261</cp:revision>
  <dcterms:created xsi:type="dcterms:W3CDTF">2021-08-17T02:37:00Z</dcterms:created>
  <dcterms:modified xsi:type="dcterms:W3CDTF">2024-02-21T07:21:20Z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BB7A474C5CCC42EAB13EF9CC8C5331F3_12</vt:lpwstr>
  </property>
  <property fmtid="{D5CDD505-2E9C-101B-9397-08002B2CF9AE}" pid="3" name="KSOProductBuildVer">
    <vt:lpwstr>2052-12.1.0.15712</vt:lpwstr>
  </property>
</Properties>
</file>